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2"/>
    <p:sldId id="259" r:id="rId3"/>
    <p:sldId id="260" r:id="rId4"/>
    <p:sldId id="261" r:id="rId5"/>
    <p:sldId id="290" r:id="rId6"/>
    <p:sldId id="265" r:id="rId7"/>
    <p:sldId id="291" r:id="rId8"/>
    <p:sldId id="267" r:id="rId9"/>
    <p:sldId id="269" r:id="rId10"/>
    <p:sldId id="270" r:id="rId11"/>
    <p:sldId id="271" r:id="rId12"/>
    <p:sldId id="272" r:id="rId13"/>
    <p:sldId id="273" r:id="rId14"/>
    <p:sldId id="292" r:id="rId15"/>
    <p:sldId id="293" r:id="rId16"/>
    <p:sldId id="276" r:id="rId17"/>
    <p:sldId id="277" r:id="rId18"/>
    <p:sldId id="278" r:id="rId19"/>
    <p:sldId id="279" r:id="rId20"/>
    <p:sldId id="280" r:id="rId21"/>
    <p:sldId id="294" r:id="rId22"/>
    <p:sldId id="296" r:id="rId23"/>
    <p:sldId id="297" r:id="rId24"/>
    <p:sldId id="283" r:id="rId25"/>
    <p:sldId id="284" r:id="rId26"/>
    <p:sldId id="301" r:id="rId27"/>
    <p:sldId id="300" r:id="rId28"/>
    <p:sldId id="302" r:id="rId29"/>
    <p:sldId id="262" r:id="rId30"/>
    <p:sldId id="263" r:id="rId31"/>
    <p:sldId id="285" r:id="rId32"/>
    <p:sldId id="299" r:id="rId33"/>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AB7F13-FF08-78CC-9BC0-04DB49553F42}" name="Carolina Rodriguez" initials="CR" userId="S::crodriguez@CSSNY.ORG::2c8a2a97-2971-4784-9eb4-99fb8dcff857" providerId="AD"/>
  <p188:author id="{140E5696-4D28-9795-1DDF-08F500AECF2F}" name="Nancy Nierman" initials="NN" userId="S::nnierman@CSSNY.ORG::072082d0-750d-4e30-b695-ae37045829e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D6A5"/>
    <a:srgbClr val="9BBB59"/>
    <a:srgbClr val="0D7D38"/>
    <a:srgbClr val="7A983E"/>
    <a:srgbClr val="FF9900"/>
    <a:srgbClr val="404040"/>
    <a:srgbClr val="000099"/>
    <a:srgbClr val="EEECE1"/>
    <a:srgbClr val="1F1403"/>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485521-22AF-4A11-A67C-7D64021BFDDF}" v="25" dt="2024-11-20T21:28:05.920"/>
    <p1510:client id="{836E9AED-A1C0-4A6D-3FF4-7C432739C479}" v="71" dt="2024-11-20T19:38:24.319"/>
    <p1510:client id="{E2D2B949-758F-CEDB-C1F4-40738FA483AC}" v="3664" dt="2024-11-20T21:25:11.96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43"/>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64CE750C-CA47-484A-9C2C-5C4B9CB54D53}" type="datetimeFigureOut">
              <a:rPr lang="en-US" smtClean="0"/>
              <a:t>11/20/2024</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997F214A-A506-4299-A6E8-477BAF856D4C}" type="slidenum">
              <a:rPr lang="en-US" smtClean="0"/>
              <a:t>‹#›</a:t>
            </a:fld>
            <a:endParaRPr lang="en-US"/>
          </a:p>
        </p:txBody>
      </p:sp>
    </p:spTree>
    <p:extLst>
      <p:ext uri="{BB962C8B-B14F-4D97-AF65-F5344CB8AC3E}">
        <p14:creationId xmlns:p14="http://schemas.microsoft.com/office/powerpoint/2010/main" val="3580824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fsfsaf</a:t>
            </a:r>
            <a:endParaRPr lang="en-US"/>
          </a:p>
        </p:txBody>
      </p:sp>
      <p:sp>
        <p:nvSpPr>
          <p:cNvPr id="4" name="Slide Number Placeholder 3"/>
          <p:cNvSpPr>
            <a:spLocks noGrp="1"/>
          </p:cNvSpPr>
          <p:nvPr>
            <p:ph type="sldNum" sz="quarter" idx="5"/>
          </p:nvPr>
        </p:nvSpPr>
        <p:spPr/>
        <p:txBody>
          <a:bodyPr/>
          <a:lstStyle/>
          <a:p>
            <a:fld id="{997F214A-A506-4299-A6E8-477BAF856D4C}" type="slidenum">
              <a:rPr lang="en-US" smtClean="0"/>
              <a:t>9</a:t>
            </a:fld>
            <a:endParaRPr lang="en-US"/>
          </a:p>
        </p:txBody>
      </p:sp>
    </p:spTree>
    <p:extLst>
      <p:ext uri="{BB962C8B-B14F-4D97-AF65-F5344CB8AC3E}">
        <p14:creationId xmlns:p14="http://schemas.microsoft.com/office/powerpoint/2010/main" val="677345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1863070" cy="6428105"/>
          </a:xfrm>
          <a:custGeom>
            <a:avLst/>
            <a:gdLst/>
            <a:ahLst/>
            <a:cxnLst/>
            <a:rect l="l" t="t" r="r" b="b"/>
            <a:pathLst>
              <a:path w="11863070" h="6428105">
                <a:moveTo>
                  <a:pt x="10762488" y="0"/>
                </a:moveTo>
                <a:lnTo>
                  <a:pt x="0" y="0"/>
                </a:lnTo>
                <a:lnTo>
                  <a:pt x="0" y="6428054"/>
                </a:lnTo>
                <a:lnTo>
                  <a:pt x="11862562" y="5536565"/>
                </a:lnTo>
                <a:lnTo>
                  <a:pt x="11860403" y="1650"/>
                </a:lnTo>
                <a:lnTo>
                  <a:pt x="10762488" y="0"/>
                </a:lnTo>
                <a:close/>
              </a:path>
            </a:pathLst>
          </a:custGeom>
          <a:solidFill>
            <a:schemeClr val="accent3">
              <a:lumMod val="20000"/>
              <a:lumOff val="80000"/>
            </a:schemeClr>
          </a:solidFill>
        </p:spPr>
        <p:txBody>
          <a:bodyPr wrap="square" lIns="0" tIns="0" rIns="0" bIns="0" rtlCol="0"/>
          <a:lstStyle/>
          <a:p>
            <a:endParaRPr>
              <a:latin typeface="Barlow" panose="00000500000000000000" pitchFamily="2" charset="0"/>
            </a:endParaRPr>
          </a:p>
        </p:txBody>
      </p:sp>
      <p:sp>
        <p:nvSpPr>
          <p:cNvPr id="2" name="Holder 2"/>
          <p:cNvSpPr>
            <a:spLocks noGrp="1"/>
          </p:cNvSpPr>
          <p:nvPr>
            <p:ph type="ctrTitle"/>
          </p:nvPr>
        </p:nvSpPr>
        <p:spPr>
          <a:xfrm>
            <a:off x="630732" y="1490929"/>
            <a:ext cx="6199505" cy="677108"/>
          </a:xfrm>
          <a:prstGeom prst="rect">
            <a:avLst/>
          </a:prstGeom>
        </p:spPr>
        <p:txBody>
          <a:bodyPr wrap="square" lIns="0" tIns="0" rIns="0" bIns="0">
            <a:spAutoFit/>
          </a:bodyPr>
          <a:lstStyle>
            <a:lvl1pPr>
              <a:defRPr sz="4400" b="1" i="0">
                <a:solidFill>
                  <a:srgbClr val="24205F"/>
                </a:solidFill>
                <a:latin typeface="Barlow" panose="00000500000000000000" pitchFamily="2" charset="0"/>
                <a:ea typeface="FangSong" panose="020B0503020204020204" pitchFamily="49" charset="-122"/>
                <a:cs typeface="Calibri"/>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b="0" i="0">
                <a:solidFill>
                  <a:schemeClr val="tx1"/>
                </a:solidFill>
                <a:latin typeface="Barlow" panose="00000500000000000000" pitchFamily="2" charset="0"/>
                <a:ea typeface="FangSong" panose="02010609060101010101" pitchFamily="49" charset="-122"/>
              </a:defRPr>
            </a:lvl1pPr>
          </a:lstStyle>
          <a:p>
            <a:endParaRPr/>
          </a:p>
        </p:txBody>
      </p:sp>
      <p:sp>
        <p:nvSpPr>
          <p:cNvPr id="4" name="Holder 4"/>
          <p:cNvSpPr>
            <a:spLocks noGrp="1"/>
          </p:cNvSpPr>
          <p:nvPr>
            <p:ph type="ftr" sz="quarter" idx="5"/>
          </p:nvPr>
        </p:nvSpPr>
        <p:spPr>
          <a:xfrm>
            <a:off x="4145280" y="6377940"/>
            <a:ext cx="3901440" cy="276999"/>
          </a:xfrm>
        </p:spPr>
        <p:txBody>
          <a:bodyPr lIns="0" tIns="0" rIns="0" bIns="0"/>
          <a:lstStyle>
            <a:lvl1pPr algn="ctr">
              <a:defRPr>
                <a:solidFill>
                  <a:schemeClr val="tx1">
                    <a:tint val="75000"/>
                  </a:schemeClr>
                </a:solidFill>
                <a:latin typeface="Barlow" panose="00000500000000000000" pitchFamily="2" charset="0"/>
              </a:defRPr>
            </a:lvl1pPr>
          </a:lstStyle>
          <a:p>
            <a:endParaRPr lang="en-US"/>
          </a:p>
        </p:txBody>
      </p:sp>
      <p:sp>
        <p:nvSpPr>
          <p:cNvPr id="5" name="Holder 5"/>
          <p:cNvSpPr>
            <a:spLocks noGrp="1"/>
          </p:cNvSpPr>
          <p:nvPr>
            <p:ph type="dt" sz="half" idx="6"/>
          </p:nvPr>
        </p:nvSpPr>
        <p:spPr>
          <a:xfrm>
            <a:off x="609600" y="6377940"/>
            <a:ext cx="2804160" cy="276999"/>
          </a:xfrm>
        </p:spPr>
        <p:txBody>
          <a:bodyPr lIns="0" tIns="0" rIns="0" bIns="0"/>
          <a:lstStyle>
            <a:lvl1pPr algn="l">
              <a:defRPr>
                <a:solidFill>
                  <a:schemeClr val="tx1">
                    <a:tint val="75000"/>
                  </a:schemeClr>
                </a:solidFill>
                <a:latin typeface="Barlow" panose="00000500000000000000" pitchFamily="2" charset="0"/>
              </a:defRPr>
            </a:lvl1pPr>
          </a:lstStyle>
          <a:p>
            <a:fld id="{5078529F-43A6-4D5B-B56F-75070FDCD893}" type="datetime1">
              <a:rPr lang="en-US" smtClean="0"/>
              <a:pPr/>
              <a:t>11/20/2024</a:t>
            </a:fld>
            <a:endParaRPr lang="en-US"/>
          </a:p>
        </p:txBody>
      </p:sp>
      <p:sp>
        <p:nvSpPr>
          <p:cNvPr id="6" name="Holder 6"/>
          <p:cNvSpPr>
            <a:spLocks noGrp="1"/>
          </p:cNvSpPr>
          <p:nvPr>
            <p:ph type="sldNum" sz="quarter" idx="7"/>
          </p:nvPr>
        </p:nvSpPr>
        <p:spPr>
          <a:xfrm>
            <a:off x="11661393" y="6513483"/>
            <a:ext cx="265557" cy="179536"/>
          </a:xfrm>
        </p:spPr>
        <p:txBody>
          <a:bodyPr lIns="0" tIns="0" rIns="0" bIns="0"/>
          <a:lstStyle>
            <a:lvl1pPr>
              <a:defRPr sz="1200" b="0" i="0">
                <a:solidFill>
                  <a:srgbClr val="878787"/>
                </a:solidFill>
                <a:latin typeface="Barlow" panose="00000500000000000000" pitchFamily="2" charset="0"/>
                <a:cs typeface="Arial"/>
              </a:defRPr>
            </a:lvl1pPr>
          </a:lstStyle>
          <a:p>
            <a:pPr marL="38100">
              <a:lnSpc>
                <a:spcPts val="1425"/>
              </a:lnSpc>
            </a:pPr>
            <a:fld id="{81D60167-4931-47E6-BA6A-407CBD079E47}" type="slidenum">
              <a:rPr lang="en-US" spc="-5" smtClean="0"/>
              <a:pPr marL="38100">
                <a:lnSpc>
                  <a:spcPts val="1425"/>
                </a:lnSpc>
              </a:pPr>
              <a:t>‹#›</a:t>
            </a:fld>
            <a:endParaRPr lang="en-US" spc="-5"/>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Divider Slide (dark blue)">
    <p:bg>
      <p:bgPr>
        <a:solidFill>
          <a:srgbClr val="008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2D6AD-3AAA-CF4B-B8E4-387CD0506A44}"/>
              </a:ext>
            </a:extLst>
          </p:cNvPr>
          <p:cNvSpPr>
            <a:spLocks noGrp="1"/>
          </p:cNvSpPr>
          <p:nvPr>
            <p:ph type="title"/>
          </p:nvPr>
        </p:nvSpPr>
        <p:spPr>
          <a:xfrm>
            <a:off x="638847" y="2002631"/>
            <a:ext cx="8462052" cy="2852737"/>
          </a:xfrm>
        </p:spPr>
        <p:txBody>
          <a:bodyPr anchor="ctr">
            <a:normAutofit/>
          </a:bodyPr>
          <a:lstStyle>
            <a:lvl1pPr algn="l">
              <a:lnSpc>
                <a:spcPct val="80000"/>
              </a:lnSpc>
              <a:defRPr sz="4400" b="0">
                <a:solidFill>
                  <a:schemeClr val="bg1"/>
                </a:solidFill>
                <a:latin typeface="Fann Grotesque"/>
              </a:defRPr>
            </a:lvl1pPr>
          </a:lstStyle>
          <a:p>
            <a:r>
              <a:rPr lang="en-US"/>
              <a:t>Click to edit Master title style</a:t>
            </a:r>
          </a:p>
        </p:txBody>
      </p:sp>
    </p:spTree>
    <p:extLst>
      <p:ext uri="{BB962C8B-B14F-4D97-AF65-F5344CB8AC3E}">
        <p14:creationId xmlns:p14="http://schemas.microsoft.com/office/powerpoint/2010/main" val="184540697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vider Slide (dark blue)">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F3E8F28-A3CC-1748-A512-740E5F2E91A6}"/>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314" t="10606" r="4700" b="9697"/>
          <a:stretch/>
        </p:blipFill>
        <p:spPr bwMode="auto">
          <a:xfrm>
            <a:off x="256950" y="420830"/>
            <a:ext cx="11678099" cy="60163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DA2D6AD-3AAA-CF4B-B8E4-387CD0506A44}"/>
              </a:ext>
            </a:extLst>
          </p:cNvPr>
          <p:cNvSpPr>
            <a:spLocks noGrp="1"/>
          </p:cNvSpPr>
          <p:nvPr>
            <p:ph type="title"/>
          </p:nvPr>
        </p:nvSpPr>
        <p:spPr>
          <a:xfrm>
            <a:off x="1864974" y="2002631"/>
            <a:ext cx="8462052" cy="2852737"/>
          </a:xfrm>
        </p:spPr>
        <p:txBody>
          <a:bodyPr anchor="ctr">
            <a:normAutofit/>
          </a:bodyPr>
          <a:lstStyle>
            <a:lvl1pPr algn="ctr">
              <a:lnSpc>
                <a:spcPct val="80000"/>
              </a:lnSpc>
              <a:defRPr sz="4400" b="0">
                <a:solidFill>
                  <a:srgbClr val="262261"/>
                </a:solidFill>
                <a:latin typeface="Fann Grotesque"/>
                <a:ea typeface="FangSong" panose="02010609060101010101" pitchFamily="49" charset="-122"/>
              </a:defRPr>
            </a:lvl1pPr>
          </a:lstStyle>
          <a:p>
            <a:r>
              <a:rPr lang="en-US"/>
              <a:t>Click to edit Master title style</a:t>
            </a:r>
          </a:p>
        </p:txBody>
      </p:sp>
    </p:spTree>
    <p:extLst>
      <p:ext uri="{BB962C8B-B14F-4D97-AF65-F5344CB8AC3E}">
        <p14:creationId xmlns:p14="http://schemas.microsoft.com/office/powerpoint/2010/main" val="96978942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in Content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AC0C4-0F8B-A649-8B79-A30ECF413BF4}"/>
              </a:ext>
            </a:extLst>
          </p:cNvPr>
          <p:cNvSpPr>
            <a:spLocks noGrp="1"/>
          </p:cNvSpPr>
          <p:nvPr>
            <p:ph type="title"/>
          </p:nvPr>
        </p:nvSpPr>
        <p:spPr>
          <a:xfrm>
            <a:off x="457200" y="137160"/>
            <a:ext cx="8229600" cy="677108"/>
          </a:xfrm>
        </p:spPr>
        <p:txBody>
          <a:bodyPr/>
          <a:lstStyle>
            <a:lvl1pPr>
              <a:defRPr b="0">
                <a:solidFill>
                  <a:srgbClr val="262261"/>
                </a:solidFill>
                <a:latin typeface="Fann Grotesque"/>
                <a:ea typeface="FangSong" panose="02010609060101010101" pitchFamily="49" charset="-122"/>
              </a:defRPr>
            </a:lvl1pPr>
          </a:lstStyle>
          <a:p>
            <a:r>
              <a:rPr lang="en-US"/>
              <a:t>Click to edit Master title style</a:t>
            </a:r>
          </a:p>
        </p:txBody>
      </p:sp>
      <p:sp>
        <p:nvSpPr>
          <p:cNvPr id="3" name="Content Placeholder 2">
            <a:extLst>
              <a:ext uri="{FF2B5EF4-FFF2-40B4-BE49-F238E27FC236}">
                <a16:creationId xmlns:a16="http://schemas.microsoft.com/office/drawing/2014/main" id="{FB600D07-6F21-E144-BC4C-0F834C1CDBEC}"/>
              </a:ext>
            </a:extLst>
          </p:cNvPr>
          <p:cNvSpPr>
            <a:spLocks noGrp="1"/>
          </p:cNvSpPr>
          <p:nvPr>
            <p:ph sz="half" idx="1"/>
          </p:nvPr>
        </p:nvSpPr>
        <p:spPr>
          <a:xfrm>
            <a:off x="457200" y="2286000"/>
            <a:ext cx="8229600" cy="3886200"/>
          </a:xfrm>
        </p:spPr>
        <p:txBody>
          <a:bodyPr/>
          <a:lstStyle>
            <a:lvl1pPr>
              <a:spcAft>
                <a:spcPts val="1500"/>
              </a:spcAft>
              <a:defRPr/>
            </a:lvl1pPr>
            <a:lvl2pPr>
              <a:spcAft>
                <a:spcPts val="1500"/>
              </a:spcAft>
              <a:defRPr/>
            </a:lvl2pPr>
            <a:lvl3pPr>
              <a:spcAft>
                <a:spcPts val="1500"/>
              </a:spcAft>
              <a:defRPr/>
            </a:lvl3pPr>
            <a:lvl4pPr>
              <a:spcAft>
                <a:spcPts val="1500"/>
              </a:spcAft>
              <a:defRPr/>
            </a:lvl4pPr>
            <a:lvl5pPr>
              <a:spcAft>
                <a:spcPts val="15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F43B9AC-E3CB-334E-B74B-50390E30364D}"/>
              </a:ext>
            </a:extLst>
          </p:cNvPr>
          <p:cNvSpPr>
            <a:spLocks noGrp="1"/>
          </p:cNvSpPr>
          <p:nvPr>
            <p:ph type="sldNum" sz="quarter" idx="12"/>
          </p:nvPr>
        </p:nvSpPr>
        <p:spPr>
          <a:xfrm>
            <a:off x="9215514" y="6437120"/>
            <a:ext cx="2743200" cy="365125"/>
          </a:xfrm>
        </p:spPr>
        <p:txBody>
          <a:bodyPr/>
          <a:lstStyle/>
          <a:p>
            <a:fld id="{501F8DFA-C4CA-B44D-8632-6C7F43F11341}" type="slidenum">
              <a:rPr lang="en-US" smtClean="0"/>
              <a:t>‹#›</a:t>
            </a:fld>
            <a:endParaRPr lang="en-US"/>
          </a:p>
        </p:txBody>
      </p:sp>
      <p:sp>
        <p:nvSpPr>
          <p:cNvPr id="6" name="Footer Placeholder 4">
            <a:extLst>
              <a:ext uri="{FF2B5EF4-FFF2-40B4-BE49-F238E27FC236}">
                <a16:creationId xmlns:a16="http://schemas.microsoft.com/office/drawing/2014/main" id="{25C5BD22-21EB-D14B-97F9-F9579957B940}"/>
              </a:ext>
            </a:extLst>
          </p:cNvPr>
          <p:cNvSpPr>
            <a:spLocks noGrp="1"/>
          </p:cNvSpPr>
          <p:nvPr>
            <p:ph type="ftr" sz="quarter" idx="3"/>
          </p:nvPr>
        </p:nvSpPr>
        <p:spPr>
          <a:xfrm>
            <a:off x="180278" y="6448271"/>
            <a:ext cx="4114800" cy="365125"/>
          </a:xfrm>
          <a:prstGeom prst="rect">
            <a:avLst/>
          </a:prstGeom>
        </p:spPr>
        <p:txBody>
          <a:bodyPr vert="horz" lIns="91440" tIns="45720" rIns="91440" bIns="45720" rtlCol="0" anchor="ctr"/>
          <a:lstStyle>
            <a:lvl1pPr algn="l">
              <a:defRPr sz="1200" b="0" i="0">
                <a:solidFill>
                  <a:srgbClr val="262261"/>
                </a:solidFill>
                <a:latin typeface="Fann Grotesque Medium" panose="020B0502050402040303"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73226658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Main Content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AC0C4-0F8B-A649-8B79-A30ECF413BF4}"/>
              </a:ext>
            </a:extLst>
          </p:cNvPr>
          <p:cNvSpPr>
            <a:spLocks noGrp="1"/>
          </p:cNvSpPr>
          <p:nvPr>
            <p:ph type="title"/>
          </p:nvPr>
        </p:nvSpPr>
        <p:spPr>
          <a:xfrm>
            <a:off x="457200" y="137160"/>
            <a:ext cx="8229600" cy="677108"/>
          </a:xfrm>
        </p:spPr>
        <p:txBody>
          <a:bodyPr/>
          <a:lstStyle>
            <a:lvl1pPr>
              <a:defRPr b="0">
                <a:solidFill>
                  <a:srgbClr val="262261"/>
                </a:solidFill>
                <a:latin typeface="Fann Grotesque"/>
                <a:ea typeface="FangSong" panose="02010609060101010101" pitchFamily="49" charset="-122"/>
              </a:defRPr>
            </a:lvl1pPr>
          </a:lstStyle>
          <a:p>
            <a:r>
              <a:rPr lang="en-US"/>
              <a:t>Click to edit Master title style</a:t>
            </a:r>
          </a:p>
        </p:txBody>
      </p:sp>
      <p:sp>
        <p:nvSpPr>
          <p:cNvPr id="3" name="Content Placeholder 2">
            <a:extLst>
              <a:ext uri="{FF2B5EF4-FFF2-40B4-BE49-F238E27FC236}">
                <a16:creationId xmlns:a16="http://schemas.microsoft.com/office/drawing/2014/main" id="{FB600D07-6F21-E144-BC4C-0F834C1CDBEC}"/>
              </a:ext>
            </a:extLst>
          </p:cNvPr>
          <p:cNvSpPr>
            <a:spLocks noGrp="1"/>
          </p:cNvSpPr>
          <p:nvPr>
            <p:ph sz="half" idx="1"/>
          </p:nvPr>
        </p:nvSpPr>
        <p:spPr>
          <a:xfrm>
            <a:off x="457200" y="2286000"/>
            <a:ext cx="518160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E29CD9-D1C3-E946-B59C-D2911089A6BA}"/>
              </a:ext>
            </a:extLst>
          </p:cNvPr>
          <p:cNvSpPr>
            <a:spLocks noGrp="1"/>
          </p:cNvSpPr>
          <p:nvPr>
            <p:ph sz="half" idx="2"/>
          </p:nvPr>
        </p:nvSpPr>
        <p:spPr>
          <a:xfrm>
            <a:off x="5953494" y="2286000"/>
            <a:ext cx="5181600" cy="3986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AB383D87-3106-974D-8F9F-F1F998F8511C}"/>
              </a:ext>
            </a:extLst>
          </p:cNvPr>
          <p:cNvCxnSpPr>
            <a:cxnSpLocks/>
          </p:cNvCxnSpPr>
          <p:nvPr userDrawn="1"/>
        </p:nvCxnSpPr>
        <p:spPr>
          <a:xfrm>
            <a:off x="5790313" y="2273968"/>
            <a:ext cx="0" cy="3998245"/>
          </a:xfrm>
          <a:prstGeom prst="line">
            <a:avLst/>
          </a:prstGeom>
          <a:ln w="12700">
            <a:solidFill>
              <a:srgbClr val="E9A533"/>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547ECB49-6F78-3A4C-A67B-F5B264C9B7F0}"/>
              </a:ext>
            </a:extLst>
          </p:cNvPr>
          <p:cNvSpPr txBox="1">
            <a:spLocks/>
          </p:cNvSpPr>
          <p:nvPr userDrawn="1"/>
        </p:nvSpPr>
        <p:spPr>
          <a:xfrm>
            <a:off x="7464998" y="6492875"/>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rgbClr val="2AB9DD"/>
                </a:solidFill>
                <a:latin typeface="Sofia Pro"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Slide Number Placeholder 10">
            <a:extLst>
              <a:ext uri="{FF2B5EF4-FFF2-40B4-BE49-F238E27FC236}">
                <a16:creationId xmlns:a16="http://schemas.microsoft.com/office/drawing/2014/main" id="{2F6348C7-DF4B-C542-B0D0-851EB3667F0B}"/>
              </a:ext>
            </a:extLst>
          </p:cNvPr>
          <p:cNvSpPr>
            <a:spLocks noGrp="1"/>
          </p:cNvSpPr>
          <p:nvPr>
            <p:ph type="sldNum" sz="quarter" idx="11"/>
          </p:nvPr>
        </p:nvSpPr>
        <p:spPr>
          <a:xfrm>
            <a:off x="8798954" y="6448271"/>
            <a:ext cx="2743200" cy="365125"/>
          </a:xfrm>
        </p:spPr>
        <p:txBody>
          <a:bodyPr/>
          <a:lstStyle/>
          <a:p>
            <a:fld id="{501F8DFA-C4CA-B44D-8632-6C7F43F11341}" type="slidenum">
              <a:rPr lang="en-US" smtClean="0"/>
              <a:pPr/>
              <a:t>‹#›</a:t>
            </a:fld>
            <a:endParaRPr lang="en-US"/>
          </a:p>
        </p:txBody>
      </p:sp>
      <p:sp>
        <p:nvSpPr>
          <p:cNvPr id="13" name="Footer Placeholder 4">
            <a:extLst>
              <a:ext uri="{FF2B5EF4-FFF2-40B4-BE49-F238E27FC236}">
                <a16:creationId xmlns:a16="http://schemas.microsoft.com/office/drawing/2014/main" id="{9DF4C4AE-0E98-2D4F-9827-F020E4A4CD62}"/>
              </a:ext>
            </a:extLst>
          </p:cNvPr>
          <p:cNvSpPr>
            <a:spLocks noGrp="1"/>
          </p:cNvSpPr>
          <p:nvPr>
            <p:ph type="ftr" sz="quarter" idx="3"/>
          </p:nvPr>
        </p:nvSpPr>
        <p:spPr>
          <a:xfrm>
            <a:off x="184823" y="6448271"/>
            <a:ext cx="4114800" cy="365125"/>
          </a:xfrm>
          <a:prstGeom prst="rect">
            <a:avLst/>
          </a:prstGeom>
        </p:spPr>
        <p:txBody>
          <a:bodyPr vert="horz" lIns="91440" tIns="45720" rIns="91440" bIns="45720" rtlCol="0" anchor="ctr"/>
          <a:lstStyle>
            <a:lvl1pPr algn="l">
              <a:defRPr sz="1200" b="0" i="0">
                <a:solidFill>
                  <a:srgbClr val="262261"/>
                </a:solidFill>
                <a:latin typeface="Fann Grotesque Medium" panose="020B0502050402040303"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27631966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in content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AC0C4-0F8B-A649-8B79-A30ECF413BF4}"/>
              </a:ext>
            </a:extLst>
          </p:cNvPr>
          <p:cNvSpPr>
            <a:spLocks noGrp="1"/>
          </p:cNvSpPr>
          <p:nvPr>
            <p:ph type="title"/>
          </p:nvPr>
        </p:nvSpPr>
        <p:spPr>
          <a:xfrm>
            <a:off x="457200" y="137160"/>
            <a:ext cx="8229600" cy="677108"/>
          </a:xfrm>
        </p:spPr>
        <p:txBody>
          <a:bodyPr/>
          <a:lstStyle>
            <a:lvl1pPr>
              <a:defRPr b="0">
                <a:latin typeface="Fann Grotesque"/>
              </a:defRPr>
            </a:lvl1pPr>
          </a:lstStyle>
          <a:p>
            <a:r>
              <a:rPr lang="en-US"/>
              <a:t>Click to edit Master title style</a:t>
            </a:r>
          </a:p>
        </p:txBody>
      </p:sp>
      <p:sp>
        <p:nvSpPr>
          <p:cNvPr id="3" name="Content Placeholder 2">
            <a:extLst>
              <a:ext uri="{FF2B5EF4-FFF2-40B4-BE49-F238E27FC236}">
                <a16:creationId xmlns:a16="http://schemas.microsoft.com/office/drawing/2014/main" id="{FB600D07-6F21-E144-BC4C-0F834C1CDBEC}"/>
              </a:ext>
            </a:extLst>
          </p:cNvPr>
          <p:cNvSpPr>
            <a:spLocks noGrp="1"/>
          </p:cNvSpPr>
          <p:nvPr>
            <p:ph sz="half" idx="1"/>
          </p:nvPr>
        </p:nvSpPr>
        <p:spPr>
          <a:xfrm>
            <a:off x="457200" y="2286000"/>
            <a:ext cx="3200396" cy="3886200"/>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6F43B9AC-E3CB-334E-B74B-50390E30364D}"/>
              </a:ext>
            </a:extLst>
          </p:cNvPr>
          <p:cNvSpPr>
            <a:spLocks noGrp="1"/>
          </p:cNvSpPr>
          <p:nvPr>
            <p:ph type="sldNum" sz="quarter" idx="12"/>
          </p:nvPr>
        </p:nvSpPr>
        <p:spPr/>
        <p:txBody>
          <a:bodyPr/>
          <a:lstStyle/>
          <a:p>
            <a:fld id="{501F8DFA-C4CA-B44D-8632-6C7F43F11341}" type="slidenum">
              <a:rPr lang="en-US" smtClean="0"/>
              <a:t>‹#›</a:t>
            </a:fld>
            <a:endParaRPr lang="en-US"/>
          </a:p>
        </p:txBody>
      </p:sp>
      <p:cxnSp>
        <p:nvCxnSpPr>
          <p:cNvPr id="10" name="Straight Connector 9">
            <a:extLst>
              <a:ext uri="{FF2B5EF4-FFF2-40B4-BE49-F238E27FC236}">
                <a16:creationId xmlns:a16="http://schemas.microsoft.com/office/drawing/2014/main" id="{A85D8ACB-B974-1047-816A-673D09EAC9C7}"/>
              </a:ext>
            </a:extLst>
          </p:cNvPr>
          <p:cNvCxnSpPr>
            <a:cxnSpLocks/>
          </p:cNvCxnSpPr>
          <p:nvPr userDrawn="1"/>
        </p:nvCxnSpPr>
        <p:spPr>
          <a:xfrm>
            <a:off x="7912150" y="2286000"/>
            <a:ext cx="0" cy="3886200"/>
          </a:xfrm>
          <a:prstGeom prst="line">
            <a:avLst/>
          </a:prstGeom>
          <a:ln w="12700">
            <a:solidFill>
              <a:srgbClr val="FF931E"/>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2C4DDEE3-B635-5540-AF82-CF10C00AEE80}"/>
              </a:ext>
            </a:extLst>
          </p:cNvPr>
          <p:cNvSpPr>
            <a:spLocks noGrp="1"/>
          </p:cNvSpPr>
          <p:nvPr>
            <p:ph sz="half" idx="13"/>
          </p:nvPr>
        </p:nvSpPr>
        <p:spPr>
          <a:xfrm>
            <a:off x="4378529" y="2286000"/>
            <a:ext cx="3200399" cy="3886200"/>
          </a:xfrm>
        </p:spPr>
        <p:txBody>
          <a:bodyPr/>
          <a:lstStyle>
            <a:lvl1pPr marL="0" indent="0">
              <a:buNone/>
              <a:defRPr/>
            </a:lvl1pPr>
          </a:lstStyle>
          <a:p>
            <a:pPr lvl="0"/>
            <a:r>
              <a:rPr lang="en-US"/>
              <a:t>Click to edit Master text styles</a:t>
            </a:r>
          </a:p>
        </p:txBody>
      </p:sp>
      <p:sp>
        <p:nvSpPr>
          <p:cNvPr id="12" name="Content Placeholder 2">
            <a:extLst>
              <a:ext uri="{FF2B5EF4-FFF2-40B4-BE49-F238E27FC236}">
                <a16:creationId xmlns:a16="http://schemas.microsoft.com/office/drawing/2014/main" id="{0B8F3A6C-0250-5045-8A12-2557FC31B405}"/>
              </a:ext>
            </a:extLst>
          </p:cNvPr>
          <p:cNvSpPr>
            <a:spLocks noGrp="1"/>
          </p:cNvSpPr>
          <p:nvPr>
            <p:ph sz="half" idx="14"/>
          </p:nvPr>
        </p:nvSpPr>
        <p:spPr>
          <a:xfrm>
            <a:off x="8270076" y="2286000"/>
            <a:ext cx="3200395" cy="3886200"/>
          </a:xfrm>
        </p:spPr>
        <p:txBody>
          <a:bodyPr/>
          <a:lstStyle>
            <a:lvl1pPr marL="0" indent="0">
              <a:buNone/>
              <a:defRPr/>
            </a:lvl1pPr>
          </a:lstStyle>
          <a:p>
            <a:pPr lvl="0"/>
            <a:r>
              <a:rPr lang="en-US"/>
              <a:t>Click to edit Master text styles</a:t>
            </a:r>
          </a:p>
        </p:txBody>
      </p:sp>
      <p:cxnSp>
        <p:nvCxnSpPr>
          <p:cNvPr id="13" name="Straight Connector 12">
            <a:extLst>
              <a:ext uri="{FF2B5EF4-FFF2-40B4-BE49-F238E27FC236}">
                <a16:creationId xmlns:a16="http://schemas.microsoft.com/office/drawing/2014/main" id="{D4108013-BA20-1A42-A434-9EE29149E213}"/>
              </a:ext>
            </a:extLst>
          </p:cNvPr>
          <p:cNvCxnSpPr>
            <a:cxnSpLocks/>
          </p:cNvCxnSpPr>
          <p:nvPr userDrawn="1"/>
        </p:nvCxnSpPr>
        <p:spPr>
          <a:xfrm>
            <a:off x="4008572" y="2286000"/>
            <a:ext cx="0" cy="3886200"/>
          </a:xfrm>
          <a:prstGeom prst="line">
            <a:avLst/>
          </a:prstGeom>
          <a:ln w="12700">
            <a:solidFill>
              <a:srgbClr val="FF93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60446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Main Content (image + tex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FE29CD9-D1C3-E946-B59C-D2911089A6BA}"/>
              </a:ext>
            </a:extLst>
          </p:cNvPr>
          <p:cNvSpPr>
            <a:spLocks noGrp="1"/>
          </p:cNvSpPr>
          <p:nvPr>
            <p:ph sz="half" idx="2"/>
          </p:nvPr>
        </p:nvSpPr>
        <p:spPr>
          <a:xfrm>
            <a:off x="6624714" y="1639229"/>
            <a:ext cx="5181600" cy="44827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547ECB49-6F78-3A4C-A67B-F5B264C9B7F0}"/>
              </a:ext>
            </a:extLst>
          </p:cNvPr>
          <p:cNvSpPr txBox="1">
            <a:spLocks/>
          </p:cNvSpPr>
          <p:nvPr userDrawn="1"/>
        </p:nvSpPr>
        <p:spPr>
          <a:xfrm>
            <a:off x="7881558" y="6492875"/>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rgbClr val="2AB9DD"/>
                </a:solidFill>
                <a:latin typeface="Sofia Pro"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Slide Number Placeholder 10">
            <a:extLst>
              <a:ext uri="{FF2B5EF4-FFF2-40B4-BE49-F238E27FC236}">
                <a16:creationId xmlns:a16="http://schemas.microsoft.com/office/drawing/2014/main" id="{2F6348C7-DF4B-C542-B0D0-851EB3667F0B}"/>
              </a:ext>
            </a:extLst>
          </p:cNvPr>
          <p:cNvSpPr>
            <a:spLocks noGrp="1"/>
          </p:cNvSpPr>
          <p:nvPr>
            <p:ph type="sldNum" sz="quarter" idx="11"/>
          </p:nvPr>
        </p:nvSpPr>
        <p:spPr/>
        <p:txBody>
          <a:bodyPr/>
          <a:lstStyle/>
          <a:p>
            <a:fld id="{501F8DFA-C4CA-B44D-8632-6C7F43F11341}" type="slidenum">
              <a:rPr lang="en-US" smtClean="0"/>
              <a:pPr/>
              <a:t>‹#›</a:t>
            </a:fld>
            <a:endParaRPr lang="en-US"/>
          </a:p>
        </p:txBody>
      </p:sp>
      <p:sp>
        <p:nvSpPr>
          <p:cNvPr id="5" name="Content Placeholder 3">
            <a:extLst>
              <a:ext uri="{FF2B5EF4-FFF2-40B4-BE49-F238E27FC236}">
                <a16:creationId xmlns:a16="http://schemas.microsoft.com/office/drawing/2014/main" id="{45CAC994-F380-7048-ABBC-701E9C8D2149}"/>
              </a:ext>
            </a:extLst>
          </p:cNvPr>
          <p:cNvSpPr>
            <a:spLocks noGrp="1"/>
          </p:cNvSpPr>
          <p:nvPr>
            <p:ph sz="half" idx="12"/>
          </p:nvPr>
        </p:nvSpPr>
        <p:spPr>
          <a:xfrm>
            <a:off x="6624714" y="535259"/>
            <a:ext cx="5181600" cy="1081668"/>
          </a:xfrm>
        </p:spPr>
        <p:txBody>
          <a:bodyPr/>
          <a:lstStyle>
            <a:lvl1pPr marL="0" indent="0">
              <a:buNone/>
              <a:defRPr b="1">
                <a:solidFill>
                  <a:srgbClr val="26226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8" name="Footer Placeholder 4">
            <a:extLst>
              <a:ext uri="{FF2B5EF4-FFF2-40B4-BE49-F238E27FC236}">
                <a16:creationId xmlns:a16="http://schemas.microsoft.com/office/drawing/2014/main" id="{D843D58F-D8E3-AE40-BA3B-7B8F41B3F54E}"/>
              </a:ext>
            </a:extLst>
          </p:cNvPr>
          <p:cNvSpPr>
            <a:spLocks noGrp="1"/>
          </p:cNvSpPr>
          <p:nvPr>
            <p:ph type="ftr" sz="quarter" idx="3"/>
          </p:nvPr>
        </p:nvSpPr>
        <p:spPr>
          <a:xfrm>
            <a:off x="180278" y="6448271"/>
            <a:ext cx="4114800" cy="365125"/>
          </a:xfrm>
          <a:prstGeom prst="rect">
            <a:avLst/>
          </a:prstGeom>
        </p:spPr>
        <p:txBody>
          <a:bodyPr vert="horz" lIns="91440" tIns="45720" rIns="91440" bIns="45720" rtlCol="0" anchor="ctr"/>
          <a:lstStyle>
            <a:lvl1pPr algn="l">
              <a:defRPr sz="1200" b="0" i="0">
                <a:solidFill>
                  <a:srgbClr val="262261"/>
                </a:solidFill>
                <a:latin typeface="Fann Grotesque Medium" panose="020B0502050402040303"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05708806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Main Content (image + tex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FE29CD9-D1C3-E946-B59C-D2911089A6BA}"/>
              </a:ext>
            </a:extLst>
          </p:cNvPr>
          <p:cNvSpPr>
            <a:spLocks noGrp="1"/>
          </p:cNvSpPr>
          <p:nvPr>
            <p:ph sz="half" idx="2"/>
          </p:nvPr>
        </p:nvSpPr>
        <p:spPr>
          <a:xfrm>
            <a:off x="5466080" y="819637"/>
            <a:ext cx="6086234" cy="51239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547ECB49-6F78-3A4C-A67B-F5B264C9B7F0}"/>
              </a:ext>
            </a:extLst>
          </p:cNvPr>
          <p:cNvSpPr txBox="1">
            <a:spLocks/>
          </p:cNvSpPr>
          <p:nvPr userDrawn="1"/>
        </p:nvSpPr>
        <p:spPr>
          <a:xfrm>
            <a:off x="7881558" y="6492875"/>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rgbClr val="2AB9DD"/>
                </a:solidFill>
                <a:latin typeface="Sofia Pro"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Slide Number Placeholder 10">
            <a:extLst>
              <a:ext uri="{FF2B5EF4-FFF2-40B4-BE49-F238E27FC236}">
                <a16:creationId xmlns:a16="http://schemas.microsoft.com/office/drawing/2014/main" id="{2F6348C7-DF4B-C542-B0D0-851EB3667F0B}"/>
              </a:ext>
            </a:extLst>
          </p:cNvPr>
          <p:cNvSpPr>
            <a:spLocks noGrp="1"/>
          </p:cNvSpPr>
          <p:nvPr>
            <p:ph type="sldNum" sz="quarter" idx="11"/>
          </p:nvPr>
        </p:nvSpPr>
        <p:spPr/>
        <p:txBody>
          <a:bodyPr/>
          <a:lstStyle/>
          <a:p>
            <a:fld id="{501F8DFA-C4CA-B44D-8632-6C7F43F11341}" type="slidenum">
              <a:rPr lang="en-US" smtClean="0"/>
              <a:pPr/>
              <a:t>‹#›</a:t>
            </a:fld>
            <a:endParaRPr lang="en-US"/>
          </a:p>
        </p:txBody>
      </p:sp>
      <p:sp>
        <p:nvSpPr>
          <p:cNvPr id="5" name="Trapezoid 4">
            <a:extLst>
              <a:ext uri="{FF2B5EF4-FFF2-40B4-BE49-F238E27FC236}">
                <a16:creationId xmlns:a16="http://schemas.microsoft.com/office/drawing/2014/main" id="{3CADDF57-49BC-944E-B6CF-E11C44657854}"/>
              </a:ext>
            </a:extLst>
          </p:cNvPr>
          <p:cNvSpPr/>
          <p:nvPr userDrawn="1"/>
        </p:nvSpPr>
        <p:spPr>
          <a:xfrm rot="16200000" flipH="1">
            <a:off x="-980669" y="949733"/>
            <a:ext cx="6451602" cy="4501338"/>
          </a:xfrm>
          <a:custGeom>
            <a:avLst/>
            <a:gdLst>
              <a:gd name="connsiteX0" fmla="*/ 0 w 3331971"/>
              <a:gd name="connsiteY0" fmla="*/ 5921298 h 5921298"/>
              <a:gd name="connsiteX1" fmla="*/ 0 w 3331971"/>
              <a:gd name="connsiteY1" fmla="*/ 0 h 5921298"/>
              <a:gd name="connsiteX2" fmla="*/ 3331971 w 3331971"/>
              <a:gd name="connsiteY2" fmla="*/ 0 h 5921298"/>
              <a:gd name="connsiteX3" fmla="*/ 3331971 w 3331971"/>
              <a:gd name="connsiteY3" fmla="*/ 5921298 h 5921298"/>
              <a:gd name="connsiteX4" fmla="*/ 0 w 3331971"/>
              <a:gd name="connsiteY4" fmla="*/ 5921298 h 5921298"/>
              <a:gd name="connsiteX0" fmla="*/ 0 w 8104693"/>
              <a:gd name="connsiteY0" fmla="*/ 5965903 h 5965903"/>
              <a:gd name="connsiteX1" fmla="*/ 0 w 8104693"/>
              <a:gd name="connsiteY1" fmla="*/ 44605 h 5965903"/>
              <a:gd name="connsiteX2" fmla="*/ 8104693 w 8104693"/>
              <a:gd name="connsiteY2" fmla="*/ 0 h 5965903"/>
              <a:gd name="connsiteX3" fmla="*/ 3331971 w 8104693"/>
              <a:gd name="connsiteY3" fmla="*/ 5965903 h 5965903"/>
              <a:gd name="connsiteX4" fmla="*/ 0 w 8104693"/>
              <a:gd name="connsiteY4" fmla="*/ 5965903 h 5965903"/>
              <a:gd name="connsiteX0" fmla="*/ 0 w 8104693"/>
              <a:gd name="connsiteY0" fmla="*/ 5921298 h 5921298"/>
              <a:gd name="connsiteX1" fmla="*/ 0 w 8104693"/>
              <a:gd name="connsiteY1" fmla="*/ 0 h 5921298"/>
              <a:gd name="connsiteX2" fmla="*/ 8104693 w 8104693"/>
              <a:gd name="connsiteY2" fmla="*/ 22303 h 5921298"/>
              <a:gd name="connsiteX3" fmla="*/ 3331971 w 8104693"/>
              <a:gd name="connsiteY3" fmla="*/ 5921298 h 5921298"/>
              <a:gd name="connsiteX4" fmla="*/ 0 w 8104693"/>
              <a:gd name="connsiteY4" fmla="*/ 5921298 h 5921298"/>
              <a:gd name="connsiteX0" fmla="*/ 0 w 8104693"/>
              <a:gd name="connsiteY0" fmla="*/ 5921298 h 5921298"/>
              <a:gd name="connsiteX1" fmla="*/ 0 w 8104693"/>
              <a:gd name="connsiteY1" fmla="*/ 0 h 5921298"/>
              <a:gd name="connsiteX2" fmla="*/ 8104693 w 8104693"/>
              <a:gd name="connsiteY2" fmla="*/ 22303 h 5921298"/>
              <a:gd name="connsiteX3" fmla="*/ 4621803 w 8104693"/>
              <a:gd name="connsiteY3" fmla="*/ 5921298 h 5921298"/>
              <a:gd name="connsiteX4" fmla="*/ 0 w 8104693"/>
              <a:gd name="connsiteY4" fmla="*/ 5921298 h 5921298"/>
              <a:gd name="connsiteX0" fmla="*/ 0 w 8104693"/>
              <a:gd name="connsiteY0" fmla="*/ 5921298 h 5921298"/>
              <a:gd name="connsiteX1" fmla="*/ 0 w 8104693"/>
              <a:gd name="connsiteY1" fmla="*/ 0 h 5921298"/>
              <a:gd name="connsiteX2" fmla="*/ 8104693 w 8104693"/>
              <a:gd name="connsiteY2" fmla="*/ 22303 h 5921298"/>
              <a:gd name="connsiteX3" fmla="*/ 5159902 w 8104693"/>
              <a:gd name="connsiteY3" fmla="*/ 5921298 h 5921298"/>
              <a:gd name="connsiteX4" fmla="*/ 0 w 8104693"/>
              <a:gd name="connsiteY4" fmla="*/ 5921298 h 5921298"/>
              <a:gd name="connsiteX0" fmla="*/ 0 w 8104693"/>
              <a:gd name="connsiteY0" fmla="*/ 5921298 h 5921298"/>
              <a:gd name="connsiteX1" fmla="*/ 0 w 8104693"/>
              <a:gd name="connsiteY1" fmla="*/ 0 h 5921298"/>
              <a:gd name="connsiteX2" fmla="*/ 8104693 w 8104693"/>
              <a:gd name="connsiteY2" fmla="*/ 22303 h 5921298"/>
              <a:gd name="connsiteX3" fmla="*/ 7334082 w 8104693"/>
              <a:gd name="connsiteY3" fmla="*/ 1579012 h 5921298"/>
              <a:gd name="connsiteX4" fmla="*/ 5159902 w 8104693"/>
              <a:gd name="connsiteY4" fmla="*/ 5921298 h 5921298"/>
              <a:gd name="connsiteX5" fmla="*/ 0 w 8104693"/>
              <a:gd name="connsiteY5" fmla="*/ 5921298 h 5921298"/>
              <a:gd name="connsiteX0" fmla="*/ 0 w 8104693"/>
              <a:gd name="connsiteY0" fmla="*/ 5921298 h 5934241"/>
              <a:gd name="connsiteX1" fmla="*/ 0 w 8104693"/>
              <a:gd name="connsiteY1" fmla="*/ 0 h 5934241"/>
              <a:gd name="connsiteX2" fmla="*/ 8104693 w 8104693"/>
              <a:gd name="connsiteY2" fmla="*/ 22303 h 5934241"/>
              <a:gd name="connsiteX3" fmla="*/ 7334082 w 8104693"/>
              <a:gd name="connsiteY3" fmla="*/ 1579012 h 5934241"/>
              <a:gd name="connsiteX4" fmla="*/ 4890853 w 8104693"/>
              <a:gd name="connsiteY4" fmla="*/ 5934241 h 5934241"/>
              <a:gd name="connsiteX5" fmla="*/ 0 w 8104693"/>
              <a:gd name="connsiteY5" fmla="*/ 5921298 h 5934241"/>
              <a:gd name="connsiteX0" fmla="*/ 0 w 7815714"/>
              <a:gd name="connsiteY0" fmla="*/ 5921298 h 5934241"/>
              <a:gd name="connsiteX1" fmla="*/ 0 w 7815714"/>
              <a:gd name="connsiteY1" fmla="*/ 0 h 5934241"/>
              <a:gd name="connsiteX2" fmla="*/ 7815714 w 7815714"/>
              <a:gd name="connsiteY2" fmla="*/ 22303 h 5934241"/>
              <a:gd name="connsiteX3" fmla="*/ 7334082 w 7815714"/>
              <a:gd name="connsiteY3" fmla="*/ 1579012 h 5934241"/>
              <a:gd name="connsiteX4" fmla="*/ 4890853 w 7815714"/>
              <a:gd name="connsiteY4" fmla="*/ 5934241 h 5934241"/>
              <a:gd name="connsiteX5" fmla="*/ 0 w 7815714"/>
              <a:gd name="connsiteY5" fmla="*/ 5921298 h 5934241"/>
              <a:gd name="connsiteX0" fmla="*/ 0 w 7815714"/>
              <a:gd name="connsiteY0" fmla="*/ 5921298 h 5934241"/>
              <a:gd name="connsiteX1" fmla="*/ 0 w 7815714"/>
              <a:gd name="connsiteY1" fmla="*/ 0 h 5934241"/>
              <a:gd name="connsiteX2" fmla="*/ 7815714 w 7815714"/>
              <a:gd name="connsiteY2" fmla="*/ 22303 h 5934241"/>
              <a:gd name="connsiteX3" fmla="*/ 4890853 w 7815714"/>
              <a:gd name="connsiteY3" fmla="*/ 5934241 h 5934241"/>
              <a:gd name="connsiteX4" fmla="*/ 0 w 7815714"/>
              <a:gd name="connsiteY4" fmla="*/ 5921298 h 5934241"/>
              <a:gd name="connsiteX0" fmla="*/ 0 w 7855573"/>
              <a:gd name="connsiteY0" fmla="*/ 5924880 h 5937823"/>
              <a:gd name="connsiteX1" fmla="*/ 0 w 7855573"/>
              <a:gd name="connsiteY1" fmla="*/ 3582 h 5937823"/>
              <a:gd name="connsiteX2" fmla="*/ 7855573 w 7855573"/>
              <a:gd name="connsiteY2" fmla="*/ 0 h 5937823"/>
              <a:gd name="connsiteX3" fmla="*/ 4890853 w 7855573"/>
              <a:gd name="connsiteY3" fmla="*/ 5937823 h 5937823"/>
              <a:gd name="connsiteX4" fmla="*/ 0 w 7855573"/>
              <a:gd name="connsiteY4" fmla="*/ 5924880 h 5937823"/>
              <a:gd name="connsiteX0" fmla="*/ 0 w 7855573"/>
              <a:gd name="connsiteY0" fmla="*/ 5924880 h 5925947"/>
              <a:gd name="connsiteX1" fmla="*/ 0 w 7855573"/>
              <a:gd name="connsiteY1" fmla="*/ 3582 h 5925947"/>
              <a:gd name="connsiteX2" fmla="*/ 7855573 w 7855573"/>
              <a:gd name="connsiteY2" fmla="*/ 0 h 5925947"/>
              <a:gd name="connsiteX3" fmla="*/ 6219787 w 7855573"/>
              <a:gd name="connsiteY3" fmla="*/ 5925947 h 5925947"/>
              <a:gd name="connsiteX4" fmla="*/ 0 w 7855573"/>
              <a:gd name="connsiteY4" fmla="*/ 5924880 h 5925947"/>
              <a:gd name="connsiteX0" fmla="*/ 0 w 7221560"/>
              <a:gd name="connsiteY0" fmla="*/ 5931231 h 5932298"/>
              <a:gd name="connsiteX1" fmla="*/ 0 w 7221560"/>
              <a:gd name="connsiteY1" fmla="*/ 9933 h 5932298"/>
              <a:gd name="connsiteX2" fmla="*/ 7221560 w 7221560"/>
              <a:gd name="connsiteY2" fmla="*/ 0 h 5932298"/>
              <a:gd name="connsiteX3" fmla="*/ 6219787 w 7221560"/>
              <a:gd name="connsiteY3" fmla="*/ 5932298 h 5932298"/>
              <a:gd name="connsiteX4" fmla="*/ 0 w 7221560"/>
              <a:gd name="connsiteY4" fmla="*/ 5931231 h 5932298"/>
              <a:gd name="connsiteX0" fmla="*/ 15463 w 7237023"/>
              <a:gd name="connsiteY0" fmla="*/ 5931231 h 5932298"/>
              <a:gd name="connsiteX1" fmla="*/ 0 w 7237023"/>
              <a:gd name="connsiteY1" fmla="*/ 9933 h 5932298"/>
              <a:gd name="connsiteX2" fmla="*/ 7237023 w 7237023"/>
              <a:gd name="connsiteY2" fmla="*/ 0 h 5932298"/>
              <a:gd name="connsiteX3" fmla="*/ 6235250 w 7237023"/>
              <a:gd name="connsiteY3" fmla="*/ 5932298 h 5932298"/>
              <a:gd name="connsiteX4" fmla="*/ 15463 w 7237023"/>
              <a:gd name="connsiteY4" fmla="*/ 5931231 h 5932298"/>
              <a:gd name="connsiteX0" fmla="*/ 30927 w 7252487"/>
              <a:gd name="connsiteY0" fmla="*/ 5934001 h 5935068"/>
              <a:gd name="connsiteX1" fmla="*/ 0 w 7252487"/>
              <a:gd name="connsiteY1" fmla="*/ 0 h 5935068"/>
              <a:gd name="connsiteX2" fmla="*/ 7252487 w 7252487"/>
              <a:gd name="connsiteY2" fmla="*/ 2770 h 5935068"/>
              <a:gd name="connsiteX3" fmla="*/ 6250714 w 7252487"/>
              <a:gd name="connsiteY3" fmla="*/ 5935068 h 5935068"/>
              <a:gd name="connsiteX4" fmla="*/ 30927 w 7252487"/>
              <a:gd name="connsiteY4" fmla="*/ 5934001 h 5935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2487" h="5935068">
                <a:moveTo>
                  <a:pt x="30927" y="5934001"/>
                </a:moveTo>
                <a:cubicBezTo>
                  <a:pt x="25773" y="3960235"/>
                  <a:pt x="5154" y="1973766"/>
                  <a:pt x="0" y="0"/>
                </a:cubicBezTo>
                <a:lnTo>
                  <a:pt x="7252487" y="2770"/>
                </a:lnTo>
                <a:lnTo>
                  <a:pt x="6250714" y="5935068"/>
                </a:lnTo>
                <a:lnTo>
                  <a:pt x="30927" y="5934001"/>
                </a:lnTo>
                <a:close/>
              </a:path>
            </a:pathLst>
          </a:custGeom>
          <a:solidFill>
            <a:srgbClr val="DFD5B5">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252183A0-6EF9-8A4A-AC0C-5E21DE7E3190}"/>
              </a:ext>
            </a:extLst>
          </p:cNvPr>
          <p:cNvSpPr>
            <a:spLocks noGrp="1"/>
          </p:cNvSpPr>
          <p:nvPr>
            <p:ph type="title"/>
          </p:nvPr>
        </p:nvSpPr>
        <p:spPr>
          <a:xfrm>
            <a:off x="457200" y="819636"/>
            <a:ext cx="3359426" cy="2031325"/>
          </a:xfrm>
        </p:spPr>
        <p:txBody>
          <a:bodyPr anchor="t"/>
          <a:lstStyle>
            <a:lvl1pPr>
              <a:defRPr b="0">
                <a:solidFill>
                  <a:srgbClr val="262261"/>
                </a:solidFill>
                <a:latin typeface="Fann Grotesque"/>
              </a:defRPr>
            </a:lvl1pPr>
          </a:lstStyle>
          <a:p>
            <a:r>
              <a:rPr lang="en-US"/>
              <a:t>Click to edit Master title style</a:t>
            </a:r>
          </a:p>
        </p:txBody>
      </p:sp>
    </p:spTree>
    <p:extLst>
      <p:ext uri="{BB962C8B-B14F-4D97-AF65-F5344CB8AC3E}">
        <p14:creationId xmlns:p14="http://schemas.microsoft.com/office/powerpoint/2010/main" val="36348012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Main Content (image + tex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FE29CD9-D1C3-E946-B59C-D2911089A6BA}"/>
              </a:ext>
            </a:extLst>
          </p:cNvPr>
          <p:cNvSpPr>
            <a:spLocks noGrp="1"/>
          </p:cNvSpPr>
          <p:nvPr>
            <p:ph sz="half" idx="2"/>
          </p:nvPr>
        </p:nvSpPr>
        <p:spPr>
          <a:xfrm>
            <a:off x="5466080" y="819637"/>
            <a:ext cx="6086234" cy="51239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547ECB49-6F78-3A4C-A67B-F5B264C9B7F0}"/>
              </a:ext>
            </a:extLst>
          </p:cNvPr>
          <p:cNvSpPr txBox="1">
            <a:spLocks/>
          </p:cNvSpPr>
          <p:nvPr userDrawn="1"/>
        </p:nvSpPr>
        <p:spPr>
          <a:xfrm>
            <a:off x="7881558" y="6492875"/>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rgbClr val="2AB9DD"/>
                </a:solidFill>
                <a:latin typeface="Sofia Pro"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Slide Number Placeholder 10">
            <a:extLst>
              <a:ext uri="{FF2B5EF4-FFF2-40B4-BE49-F238E27FC236}">
                <a16:creationId xmlns:a16="http://schemas.microsoft.com/office/drawing/2014/main" id="{2F6348C7-DF4B-C542-B0D0-851EB3667F0B}"/>
              </a:ext>
            </a:extLst>
          </p:cNvPr>
          <p:cNvSpPr>
            <a:spLocks noGrp="1"/>
          </p:cNvSpPr>
          <p:nvPr>
            <p:ph type="sldNum" sz="quarter" idx="11"/>
          </p:nvPr>
        </p:nvSpPr>
        <p:spPr/>
        <p:txBody>
          <a:bodyPr/>
          <a:lstStyle/>
          <a:p>
            <a:fld id="{501F8DFA-C4CA-B44D-8632-6C7F43F11341}" type="slidenum">
              <a:rPr lang="en-US" smtClean="0"/>
              <a:pPr/>
              <a:t>‹#›</a:t>
            </a:fld>
            <a:endParaRPr lang="en-US"/>
          </a:p>
        </p:txBody>
      </p:sp>
      <p:sp>
        <p:nvSpPr>
          <p:cNvPr id="5" name="Trapezoid 4">
            <a:extLst>
              <a:ext uri="{FF2B5EF4-FFF2-40B4-BE49-F238E27FC236}">
                <a16:creationId xmlns:a16="http://schemas.microsoft.com/office/drawing/2014/main" id="{3CADDF57-49BC-944E-B6CF-E11C44657854}"/>
              </a:ext>
            </a:extLst>
          </p:cNvPr>
          <p:cNvSpPr/>
          <p:nvPr userDrawn="1"/>
        </p:nvSpPr>
        <p:spPr>
          <a:xfrm rot="16200000" flipH="1">
            <a:off x="-980669" y="949733"/>
            <a:ext cx="6451602" cy="4501338"/>
          </a:xfrm>
          <a:custGeom>
            <a:avLst/>
            <a:gdLst>
              <a:gd name="connsiteX0" fmla="*/ 0 w 3331971"/>
              <a:gd name="connsiteY0" fmla="*/ 5921298 h 5921298"/>
              <a:gd name="connsiteX1" fmla="*/ 0 w 3331971"/>
              <a:gd name="connsiteY1" fmla="*/ 0 h 5921298"/>
              <a:gd name="connsiteX2" fmla="*/ 3331971 w 3331971"/>
              <a:gd name="connsiteY2" fmla="*/ 0 h 5921298"/>
              <a:gd name="connsiteX3" fmla="*/ 3331971 w 3331971"/>
              <a:gd name="connsiteY3" fmla="*/ 5921298 h 5921298"/>
              <a:gd name="connsiteX4" fmla="*/ 0 w 3331971"/>
              <a:gd name="connsiteY4" fmla="*/ 5921298 h 5921298"/>
              <a:gd name="connsiteX0" fmla="*/ 0 w 8104693"/>
              <a:gd name="connsiteY0" fmla="*/ 5965903 h 5965903"/>
              <a:gd name="connsiteX1" fmla="*/ 0 w 8104693"/>
              <a:gd name="connsiteY1" fmla="*/ 44605 h 5965903"/>
              <a:gd name="connsiteX2" fmla="*/ 8104693 w 8104693"/>
              <a:gd name="connsiteY2" fmla="*/ 0 h 5965903"/>
              <a:gd name="connsiteX3" fmla="*/ 3331971 w 8104693"/>
              <a:gd name="connsiteY3" fmla="*/ 5965903 h 5965903"/>
              <a:gd name="connsiteX4" fmla="*/ 0 w 8104693"/>
              <a:gd name="connsiteY4" fmla="*/ 5965903 h 5965903"/>
              <a:gd name="connsiteX0" fmla="*/ 0 w 8104693"/>
              <a:gd name="connsiteY0" fmla="*/ 5921298 h 5921298"/>
              <a:gd name="connsiteX1" fmla="*/ 0 w 8104693"/>
              <a:gd name="connsiteY1" fmla="*/ 0 h 5921298"/>
              <a:gd name="connsiteX2" fmla="*/ 8104693 w 8104693"/>
              <a:gd name="connsiteY2" fmla="*/ 22303 h 5921298"/>
              <a:gd name="connsiteX3" fmla="*/ 3331971 w 8104693"/>
              <a:gd name="connsiteY3" fmla="*/ 5921298 h 5921298"/>
              <a:gd name="connsiteX4" fmla="*/ 0 w 8104693"/>
              <a:gd name="connsiteY4" fmla="*/ 5921298 h 5921298"/>
              <a:gd name="connsiteX0" fmla="*/ 0 w 8104693"/>
              <a:gd name="connsiteY0" fmla="*/ 5921298 h 5921298"/>
              <a:gd name="connsiteX1" fmla="*/ 0 w 8104693"/>
              <a:gd name="connsiteY1" fmla="*/ 0 h 5921298"/>
              <a:gd name="connsiteX2" fmla="*/ 8104693 w 8104693"/>
              <a:gd name="connsiteY2" fmla="*/ 22303 h 5921298"/>
              <a:gd name="connsiteX3" fmla="*/ 4621803 w 8104693"/>
              <a:gd name="connsiteY3" fmla="*/ 5921298 h 5921298"/>
              <a:gd name="connsiteX4" fmla="*/ 0 w 8104693"/>
              <a:gd name="connsiteY4" fmla="*/ 5921298 h 5921298"/>
              <a:gd name="connsiteX0" fmla="*/ 0 w 8104693"/>
              <a:gd name="connsiteY0" fmla="*/ 5921298 h 5921298"/>
              <a:gd name="connsiteX1" fmla="*/ 0 w 8104693"/>
              <a:gd name="connsiteY1" fmla="*/ 0 h 5921298"/>
              <a:gd name="connsiteX2" fmla="*/ 8104693 w 8104693"/>
              <a:gd name="connsiteY2" fmla="*/ 22303 h 5921298"/>
              <a:gd name="connsiteX3" fmla="*/ 5159902 w 8104693"/>
              <a:gd name="connsiteY3" fmla="*/ 5921298 h 5921298"/>
              <a:gd name="connsiteX4" fmla="*/ 0 w 8104693"/>
              <a:gd name="connsiteY4" fmla="*/ 5921298 h 5921298"/>
              <a:gd name="connsiteX0" fmla="*/ 0 w 8104693"/>
              <a:gd name="connsiteY0" fmla="*/ 5921298 h 5921298"/>
              <a:gd name="connsiteX1" fmla="*/ 0 w 8104693"/>
              <a:gd name="connsiteY1" fmla="*/ 0 h 5921298"/>
              <a:gd name="connsiteX2" fmla="*/ 8104693 w 8104693"/>
              <a:gd name="connsiteY2" fmla="*/ 22303 h 5921298"/>
              <a:gd name="connsiteX3" fmla="*/ 7334082 w 8104693"/>
              <a:gd name="connsiteY3" fmla="*/ 1579012 h 5921298"/>
              <a:gd name="connsiteX4" fmla="*/ 5159902 w 8104693"/>
              <a:gd name="connsiteY4" fmla="*/ 5921298 h 5921298"/>
              <a:gd name="connsiteX5" fmla="*/ 0 w 8104693"/>
              <a:gd name="connsiteY5" fmla="*/ 5921298 h 5921298"/>
              <a:gd name="connsiteX0" fmla="*/ 0 w 8104693"/>
              <a:gd name="connsiteY0" fmla="*/ 5921298 h 5934241"/>
              <a:gd name="connsiteX1" fmla="*/ 0 w 8104693"/>
              <a:gd name="connsiteY1" fmla="*/ 0 h 5934241"/>
              <a:gd name="connsiteX2" fmla="*/ 8104693 w 8104693"/>
              <a:gd name="connsiteY2" fmla="*/ 22303 h 5934241"/>
              <a:gd name="connsiteX3" fmla="*/ 7334082 w 8104693"/>
              <a:gd name="connsiteY3" fmla="*/ 1579012 h 5934241"/>
              <a:gd name="connsiteX4" fmla="*/ 4890853 w 8104693"/>
              <a:gd name="connsiteY4" fmla="*/ 5934241 h 5934241"/>
              <a:gd name="connsiteX5" fmla="*/ 0 w 8104693"/>
              <a:gd name="connsiteY5" fmla="*/ 5921298 h 5934241"/>
              <a:gd name="connsiteX0" fmla="*/ 0 w 7815714"/>
              <a:gd name="connsiteY0" fmla="*/ 5921298 h 5934241"/>
              <a:gd name="connsiteX1" fmla="*/ 0 w 7815714"/>
              <a:gd name="connsiteY1" fmla="*/ 0 h 5934241"/>
              <a:gd name="connsiteX2" fmla="*/ 7815714 w 7815714"/>
              <a:gd name="connsiteY2" fmla="*/ 22303 h 5934241"/>
              <a:gd name="connsiteX3" fmla="*/ 7334082 w 7815714"/>
              <a:gd name="connsiteY3" fmla="*/ 1579012 h 5934241"/>
              <a:gd name="connsiteX4" fmla="*/ 4890853 w 7815714"/>
              <a:gd name="connsiteY4" fmla="*/ 5934241 h 5934241"/>
              <a:gd name="connsiteX5" fmla="*/ 0 w 7815714"/>
              <a:gd name="connsiteY5" fmla="*/ 5921298 h 5934241"/>
              <a:gd name="connsiteX0" fmla="*/ 0 w 7815714"/>
              <a:gd name="connsiteY0" fmla="*/ 5921298 h 5934241"/>
              <a:gd name="connsiteX1" fmla="*/ 0 w 7815714"/>
              <a:gd name="connsiteY1" fmla="*/ 0 h 5934241"/>
              <a:gd name="connsiteX2" fmla="*/ 7815714 w 7815714"/>
              <a:gd name="connsiteY2" fmla="*/ 22303 h 5934241"/>
              <a:gd name="connsiteX3" fmla="*/ 4890853 w 7815714"/>
              <a:gd name="connsiteY3" fmla="*/ 5934241 h 5934241"/>
              <a:gd name="connsiteX4" fmla="*/ 0 w 7815714"/>
              <a:gd name="connsiteY4" fmla="*/ 5921298 h 5934241"/>
              <a:gd name="connsiteX0" fmla="*/ 0 w 7855573"/>
              <a:gd name="connsiteY0" fmla="*/ 5924880 h 5937823"/>
              <a:gd name="connsiteX1" fmla="*/ 0 w 7855573"/>
              <a:gd name="connsiteY1" fmla="*/ 3582 h 5937823"/>
              <a:gd name="connsiteX2" fmla="*/ 7855573 w 7855573"/>
              <a:gd name="connsiteY2" fmla="*/ 0 h 5937823"/>
              <a:gd name="connsiteX3" fmla="*/ 4890853 w 7855573"/>
              <a:gd name="connsiteY3" fmla="*/ 5937823 h 5937823"/>
              <a:gd name="connsiteX4" fmla="*/ 0 w 7855573"/>
              <a:gd name="connsiteY4" fmla="*/ 5924880 h 5937823"/>
              <a:gd name="connsiteX0" fmla="*/ 0 w 7855573"/>
              <a:gd name="connsiteY0" fmla="*/ 5924880 h 5925947"/>
              <a:gd name="connsiteX1" fmla="*/ 0 w 7855573"/>
              <a:gd name="connsiteY1" fmla="*/ 3582 h 5925947"/>
              <a:gd name="connsiteX2" fmla="*/ 7855573 w 7855573"/>
              <a:gd name="connsiteY2" fmla="*/ 0 h 5925947"/>
              <a:gd name="connsiteX3" fmla="*/ 6219787 w 7855573"/>
              <a:gd name="connsiteY3" fmla="*/ 5925947 h 5925947"/>
              <a:gd name="connsiteX4" fmla="*/ 0 w 7855573"/>
              <a:gd name="connsiteY4" fmla="*/ 5924880 h 5925947"/>
              <a:gd name="connsiteX0" fmla="*/ 0 w 7221560"/>
              <a:gd name="connsiteY0" fmla="*/ 5931231 h 5932298"/>
              <a:gd name="connsiteX1" fmla="*/ 0 w 7221560"/>
              <a:gd name="connsiteY1" fmla="*/ 9933 h 5932298"/>
              <a:gd name="connsiteX2" fmla="*/ 7221560 w 7221560"/>
              <a:gd name="connsiteY2" fmla="*/ 0 h 5932298"/>
              <a:gd name="connsiteX3" fmla="*/ 6219787 w 7221560"/>
              <a:gd name="connsiteY3" fmla="*/ 5932298 h 5932298"/>
              <a:gd name="connsiteX4" fmla="*/ 0 w 7221560"/>
              <a:gd name="connsiteY4" fmla="*/ 5931231 h 5932298"/>
              <a:gd name="connsiteX0" fmla="*/ 15463 w 7237023"/>
              <a:gd name="connsiteY0" fmla="*/ 5931231 h 5932298"/>
              <a:gd name="connsiteX1" fmla="*/ 0 w 7237023"/>
              <a:gd name="connsiteY1" fmla="*/ 9933 h 5932298"/>
              <a:gd name="connsiteX2" fmla="*/ 7237023 w 7237023"/>
              <a:gd name="connsiteY2" fmla="*/ 0 h 5932298"/>
              <a:gd name="connsiteX3" fmla="*/ 6235250 w 7237023"/>
              <a:gd name="connsiteY3" fmla="*/ 5932298 h 5932298"/>
              <a:gd name="connsiteX4" fmla="*/ 15463 w 7237023"/>
              <a:gd name="connsiteY4" fmla="*/ 5931231 h 5932298"/>
              <a:gd name="connsiteX0" fmla="*/ 30927 w 7252487"/>
              <a:gd name="connsiteY0" fmla="*/ 5934001 h 5935068"/>
              <a:gd name="connsiteX1" fmla="*/ 0 w 7252487"/>
              <a:gd name="connsiteY1" fmla="*/ 0 h 5935068"/>
              <a:gd name="connsiteX2" fmla="*/ 7252487 w 7252487"/>
              <a:gd name="connsiteY2" fmla="*/ 2770 h 5935068"/>
              <a:gd name="connsiteX3" fmla="*/ 6250714 w 7252487"/>
              <a:gd name="connsiteY3" fmla="*/ 5935068 h 5935068"/>
              <a:gd name="connsiteX4" fmla="*/ 30927 w 7252487"/>
              <a:gd name="connsiteY4" fmla="*/ 5934001 h 5935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2487" h="5935068">
                <a:moveTo>
                  <a:pt x="30927" y="5934001"/>
                </a:moveTo>
                <a:cubicBezTo>
                  <a:pt x="25773" y="3960235"/>
                  <a:pt x="5154" y="1973766"/>
                  <a:pt x="0" y="0"/>
                </a:cubicBezTo>
                <a:lnTo>
                  <a:pt x="7252487" y="2770"/>
                </a:lnTo>
                <a:lnTo>
                  <a:pt x="6250714" y="5935068"/>
                </a:lnTo>
                <a:lnTo>
                  <a:pt x="30927" y="5934001"/>
                </a:lnTo>
                <a:close/>
              </a:path>
            </a:pathLst>
          </a:custGeom>
          <a:solidFill>
            <a:srgbClr val="262261">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252183A0-6EF9-8A4A-AC0C-5E21DE7E3190}"/>
              </a:ext>
            </a:extLst>
          </p:cNvPr>
          <p:cNvSpPr>
            <a:spLocks noGrp="1"/>
          </p:cNvSpPr>
          <p:nvPr>
            <p:ph type="title"/>
          </p:nvPr>
        </p:nvSpPr>
        <p:spPr>
          <a:xfrm>
            <a:off x="457200" y="819636"/>
            <a:ext cx="3359426" cy="2031325"/>
          </a:xfrm>
        </p:spPr>
        <p:txBody>
          <a:bodyPr anchor="t"/>
          <a:lstStyle>
            <a:lvl1pPr>
              <a:defRPr b="0">
                <a:solidFill>
                  <a:srgbClr val="262261"/>
                </a:solidFill>
                <a:latin typeface="Fann Grotesque"/>
              </a:defRPr>
            </a:lvl1pPr>
          </a:lstStyle>
          <a:p>
            <a:r>
              <a:rPr lang="en-US"/>
              <a:t>Click to edit Master title style</a:t>
            </a:r>
          </a:p>
        </p:txBody>
      </p:sp>
    </p:spTree>
    <p:extLst>
      <p:ext uri="{BB962C8B-B14F-4D97-AF65-F5344CB8AC3E}">
        <p14:creationId xmlns:p14="http://schemas.microsoft.com/office/powerpoint/2010/main" val="106812710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Main Content (image + tex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FE29CD9-D1C3-E946-B59C-D2911089A6BA}"/>
              </a:ext>
            </a:extLst>
          </p:cNvPr>
          <p:cNvSpPr>
            <a:spLocks noGrp="1"/>
          </p:cNvSpPr>
          <p:nvPr>
            <p:ph sz="half" idx="2"/>
          </p:nvPr>
        </p:nvSpPr>
        <p:spPr>
          <a:xfrm>
            <a:off x="5466080" y="819637"/>
            <a:ext cx="6086234" cy="51239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547ECB49-6F78-3A4C-A67B-F5B264C9B7F0}"/>
              </a:ext>
            </a:extLst>
          </p:cNvPr>
          <p:cNvSpPr txBox="1">
            <a:spLocks/>
          </p:cNvSpPr>
          <p:nvPr userDrawn="1"/>
        </p:nvSpPr>
        <p:spPr>
          <a:xfrm>
            <a:off x="7881558" y="6492875"/>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rgbClr val="2AB9DD"/>
                </a:solidFill>
                <a:latin typeface="Sofia Pro"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Slide Number Placeholder 10">
            <a:extLst>
              <a:ext uri="{FF2B5EF4-FFF2-40B4-BE49-F238E27FC236}">
                <a16:creationId xmlns:a16="http://schemas.microsoft.com/office/drawing/2014/main" id="{2F6348C7-DF4B-C542-B0D0-851EB3667F0B}"/>
              </a:ext>
            </a:extLst>
          </p:cNvPr>
          <p:cNvSpPr>
            <a:spLocks noGrp="1"/>
          </p:cNvSpPr>
          <p:nvPr>
            <p:ph type="sldNum" sz="quarter" idx="11"/>
          </p:nvPr>
        </p:nvSpPr>
        <p:spPr/>
        <p:txBody>
          <a:bodyPr/>
          <a:lstStyle/>
          <a:p>
            <a:fld id="{501F8DFA-C4CA-B44D-8632-6C7F43F11341}" type="slidenum">
              <a:rPr lang="en-US" smtClean="0"/>
              <a:pPr/>
              <a:t>‹#›</a:t>
            </a:fld>
            <a:endParaRPr lang="en-US"/>
          </a:p>
        </p:txBody>
      </p:sp>
      <p:sp>
        <p:nvSpPr>
          <p:cNvPr id="5" name="Trapezoid 4">
            <a:extLst>
              <a:ext uri="{FF2B5EF4-FFF2-40B4-BE49-F238E27FC236}">
                <a16:creationId xmlns:a16="http://schemas.microsoft.com/office/drawing/2014/main" id="{3CADDF57-49BC-944E-B6CF-E11C44657854}"/>
              </a:ext>
            </a:extLst>
          </p:cNvPr>
          <p:cNvSpPr/>
          <p:nvPr userDrawn="1"/>
        </p:nvSpPr>
        <p:spPr>
          <a:xfrm rot="16200000" flipH="1">
            <a:off x="-980669" y="949733"/>
            <a:ext cx="6451602" cy="4501338"/>
          </a:xfrm>
          <a:custGeom>
            <a:avLst/>
            <a:gdLst>
              <a:gd name="connsiteX0" fmla="*/ 0 w 3331971"/>
              <a:gd name="connsiteY0" fmla="*/ 5921298 h 5921298"/>
              <a:gd name="connsiteX1" fmla="*/ 0 w 3331971"/>
              <a:gd name="connsiteY1" fmla="*/ 0 h 5921298"/>
              <a:gd name="connsiteX2" fmla="*/ 3331971 w 3331971"/>
              <a:gd name="connsiteY2" fmla="*/ 0 h 5921298"/>
              <a:gd name="connsiteX3" fmla="*/ 3331971 w 3331971"/>
              <a:gd name="connsiteY3" fmla="*/ 5921298 h 5921298"/>
              <a:gd name="connsiteX4" fmla="*/ 0 w 3331971"/>
              <a:gd name="connsiteY4" fmla="*/ 5921298 h 5921298"/>
              <a:gd name="connsiteX0" fmla="*/ 0 w 8104693"/>
              <a:gd name="connsiteY0" fmla="*/ 5965903 h 5965903"/>
              <a:gd name="connsiteX1" fmla="*/ 0 w 8104693"/>
              <a:gd name="connsiteY1" fmla="*/ 44605 h 5965903"/>
              <a:gd name="connsiteX2" fmla="*/ 8104693 w 8104693"/>
              <a:gd name="connsiteY2" fmla="*/ 0 h 5965903"/>
              <a:gd name="connsiteX3" fmla="*/ 3331971 w 8104693"/>
              <a:gd name="connsiteY3" fmla="*/ 5965903 h 5965903"/>
              <a:gd name="connsiteX4" fmla="*/ 0 w 8104693"/>
              <a:gd name="connsiteY4" fmla="*/ 5965903 h 5965903"/>
              <a:gd name="connsiteX0" fmla="*/ 0 w 8104693"/>
              <a:gd name="connsiteY0" fmla="*/ 5921298 h 5921298"/>
              <a:gd name="connsiteX1" fmla="*/ 0 w 8104693"/>
              <a:gd name="connsiteY1" fmla="*/ 0 h 5921298"/>
              <a:gd name="connsiteX2" fmla="*/ 8104693 w 8104693"/>
              <a:gd name="connsiteY2" fmla="*/ 22303 h 5921298"/>
              <a:gd name="connsiteX3" fmla="*/ 3331971 w 8104693"/>
              <a:gd name="connsiteY3" fmla="*/ 5921298 h 5921298"/>
              <a:gd name="connsiteX4" fmla="*/ 0 w 8104693"/>
              <a:gd name="connsiteY4" fmla="*/ 5921298 h 5921298"/>
              <a:gd name="connsiteX0" fmla="*/ 0 w 8104693"/>
              <a:gd name="connsiteY0" fmla="*/ 5921298 h 5921298"/>
              <a:gd name="connsiteX1" fmla="*/ 0 w 8104693"/>
              <a:gd name="connsiteY1" fmla="*/ 0 h 5921298"/>
              <a:gd name="connsiteX2" fmla="*/ 8104693 w 8104693"/>
              <a:gd name="connsiteY2" fmla="*/ 22303 h 5921298"/>
              <a:gd name="connsiteX3" fmla="*/ 4621803 w 8104693"/>
              <a:gd name="connsiteY3" fmla="*/ 5921298 h 5921298"/>
              <a:gd name="connsiteX4" fmla="*/ 0 w 8104693"/>
              <a:gd name="connsiteY4" fmla="*/ 5921298 h 5921298"/>
              <a:gd name="connsiteX0" fmla="*/ 0 w 8104693"/>
              <a:gd name="connsiteY0" fmla="*/ 5921298 h 5921298"/>
              <a:gd name="connsiteX1" fmla="*/ 0 w 8104693"/>
              <a:gd name="connsiteY1" fmla="*/ 0 h 5921298"/>
              <a:gd name="connsiteX2" fmla="*/ 8104693 w 8104693"/>
              <a:gd name="connsiteY2" fmla="*/ 22303 h 5921298"/>
              <a:gd name="connsiteX3" fmla="*/ 5159902 w 8104693"/>
              <a:gd name="connsiteY3" fmla="*/ 5921298 h 5921298"/>
              <a:gd name="connsiteX4" fmla="*/ 0 w 8104693"/>
              <a:gd name="connsiteY4" fmla="*/ 5921298 h 5921298"/>
              <a:gd name="connsiteX0" fmla="*/ 0 w 8104693"/>
              <a:gd name="connsiteY0" fmla="*/ 5921298 h 5921298"/>
              <a:gd name="connsiteX1" fmla="*/ 0 w 8104693"/>
              <a:gd name="connsiteY1" fmla="*/ 0 h 5921298"/>
              <a:gd name="connsiteX2" fmla="*/ 8104693 w 8104693"/>
              <a:gd name="connsiteY2" fmla="*/ 22303 h 5921298"/>
              <a:gd name="connsiteX3" fmla="*/ 7334082 w 8104693"/>
              <a:gd name="connsiteY3" fmla="*/ 1579012 h 5921298"/>
              <a:gd name="connsiteX4" fmla="*/ 5159902 w 8104693"/>
              <a:gd name="connsiteY4" fmla="*/ 5921298 h 5921298"/>
              <a:gd name="connsiteX5" fmla="*/ 0 w 8104693"/>
              <a:gd name="connsiteY5" fmla="*/ 5921298 h 5921298"/>
              <a:gd name="connsiteX0" fmla="*/ 0 w 8104693"/>
              <a:gd name="connsiteY0" fmla="*/ 5921298 h 5934241"/>
              <a:gd name="connsiteX1" fmla="*/ 0 w 8104693"/>
              <a:gd name="connsiteY1" fmla="*/ 0 h 5934241"/>
              <a:gd name="connsiteX2" fmla="*/ 8104693 w 8104693"/>
              <a:gd name="connsiteY2" fmla="*/ 22303 h 5934241"/>
              <a:gd name="connsiteX3" fmla="*/ 7334082 w 8104693"/>
              <a:gd name="connsiteY3" fmla="*/ 1579012 h 5934241"/>
              <a:gd name="connsiteX4" fmla="*/ 4890853 w 8104693"/>
              <a:gd name="connsiteY4" fmla="*/ 5934241 h 5934241"/>
              <a:gd name="connsiteX5" fmla="*/ 0 w 8104693"/>
              <a:gd name="connsiteY5" fmla="*/ 5921298 h 5934241"/>
              <a:gd name="connsiteX0" fmla="*/ 0 w 7815714"/>
              <a:gd name="connsiteY0" fmla="*/ 5921298 h 5934241"/>
              <a:gd name="connsiteX1" fmla="*/ 0 w 7815714"/>
              <a:gd name="connsiteY1" fmla="*/ 0 h 5934241"/>
              <a:gd name="connsiteX2" fmla="*/ 7815714 w 7815714"/>
              <a:gd name="connsiteY2" fmla="*/ 22303 h 5934241"/>
              <a:gd name="connsiteX3" fmla="*/ 7334082 w 7815714"/>
              <a:gd name="connsiteY3" fmla="*/ 1579012 h 5934241"/>
              <a:gd name="connsiteX4" fmla="*/ 4890853 w 7815714"/>
              <a:gd name="connsiteY4" fmla="*/ 5934241 h 5934241"/>
              <a:gd name="connsiteX5" fmla="*/ 0 w 7815714"/>
              <a:gd name="connsiteY5" fmla="*/ 5921298 h 5934241"/>
              <a:gd name="connsiteX0" fmla="*/ 0 w 7815714"/>
              <a:gd name="connsiteY0" fmla="*/ 5921298 h 5934241"/>
              <a:gd name="connsiteX1" fmla="*/ 0 w 7815714"/>
              <a:gd name="connsiteY1" fmla="*/ 0 h 5934241"/>
              <a:gd name="connsiteX2" fmla="*/ 7815714 w 7815714"/>
              <a:gd name="connsiteY2" fmla="*/ 22303 h 5934241"/>
              <a:gd name="connsiteX3" fmla="*/ 4890853 w 7815714"/>
              <a:gd name="connsiteY3" fmla="*/ 5934241 h 5934241"/>
              <a:gd name="connsiteX4" fmla="*/ 0 w 7815714"/>
              <a:gd name="connsiteY4" fmla="*/ 5921298 h 5934241"/>
              <a:gd name="connsiteX0" fmla="*/ 0 w 7855573"/>
              <a:gd name="connsiteY0" fmla="*/ 5924880 h 5937823"/>
              <a:gd name="connsiteX1" fmla="*/ 0 w 7855573"/>
              <a:gd name="connsiteY1" fmla="*/ 3582 h 5937823"/>
              <a:gd name="connsiteX2" fmla="*/ 7855573 w 7855573"/>
              <a:gd name="connsiteY2" fmla="*/ 0 h 5937823"/>
              <a:gd name="connsiteX3" fmla="*/ 4890853 w 7855573"/>
              <a:gd name="connsiteY3" fmla="*/ 5937823 h 5937823"/>
              <a:gd name="connsiteX4" fmla="*/ 0 w 7855573"/>
              <a:gd name="connsiteY4" fmla="*/ 5924880 h 5937823"/>
              <a:gd name="connsiteX0" fmla="*/ 0 w 7855573"/>
              <a:gd name="connsiteY0" fmla="*/ 5924880 h 5925947"/>
              <a:gd name="connsiteX1" fmla="*/ 0 w 7855573"/>
              <a:gd name="connsiteY1" fmla="*/ 3582 h 5925947"/>
              <a:gd name="connsiteX2" fmla="*/ 7855573 w 7855573"/>
              <a:gd name="connsiteY2" fmla="*/ 0 h 5925947"/>
              <a:gd name="connsiteX3" fmla="*/ 6219787 w 7855573"/>
              <a:gd name="connsiteY3" fmla="*/ 5925947 h 5925947"/>
              <a:gd name="connsiteX4" fmla="*/ 0 w 7855573"/>
              <a:gd name="connsiteY4" fmla="*/ 5924880 h 5925947"/>
              <a:gd name="connsiteX0" fmla="*/ 0 w 7221560"/>
              <a:gd name="connsiteY0" fmla="*/ 5931231 h 5932298"/>
              <a:gd name="connsiteX1" fmla="*/ 0 w 7221560"/>
              <a:gd name="connsiteY1" fmla="*/ 9933 h 5932298"/>
              <a:gd name="connsiteX2" fmla="*/ 7221560 w 7221560"/>
              <a:gd name="connsiteY2" fmla="*/ 0 h 5932298"/>
              <a:gd name="connsiteX3" fmla="*/ 6219787 w 7221560"/>
              <a:gd name="connsiteY3" fmla="*/ 5932298 h 5932298"/>
              <a:gd name="connsiteX4" fmla="*/ 0 w 7221560"/>
              <a:gd name="connsiteY4" fmla="*/ 5931231 h 5932298"/>
              <a:gd name="connsiteX0" fmla="*/ 15463 w 7237023"/>
              <a:gd name="connsiteY0" fmla="*/ 5931231 h 5932298"/>
              <a:gd name="connsiteX1" fmla="*/ 0 w 7237023"/>
              <a:gd name="connsiteY1" fmla="*/ 9933 h 5932298"/>
              <a:gd name="connsiteX2" fmla="*/ 7237023 w 7237023"/>
              <a:gd name="connsiteY2" fmla="*/ 0 h 5932298"/>
              <a:gd name="connsiteX3" fmla="*/ 6235250 w 7237023"/>
              <a:gd name="connsiteY3" fmla="*/ 5932298 h 5932298"/>
              <a:gd name="connsiteX4" fmla="*/ 15463 w 7237023"/>
              <a:gd name="connsiteY4" fmla="*/ 5931231 h 5932298"/>
              <a:gd name="connsiteX0" fmla="*/ 30927 w 7252487"/>
              <a:gd name="connsiteY0" fmla="*/ 5934001 h 5935068"/>
              <a:gd name="connsiteX1" fmla="*/ 0 w 7252487"/>
              <a:gd name="connsiteY1" fmla="*/ 0 h 5935068"/>
              <a:gd name="connsiteX2" fmla="*/ 7252487 w 7252487"/>
              <a:gd name="connsiteY2" fmla="*/ 2770 h 5935068"/>
              <a:gd name="connsiteX3" fmla="*/ 6250714 w 7252487"/>
              <a:gd name="connsiteY3" fmla="*/ 5935068 h 5935068"/>
              <a:gd name="connsiteX4" fmla="*/ 30927 w 7252487"/>
              <a:gd name="connsiteY4" fmla="*/ 5934001 h 5935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2487" h="5935068">
                <a:moveTo>
                  <a:pt x="30927" y="5934001"/>
                </a:moveTo>
                <a:cubicBezTo>
                  <a:pt x="25773" y="3960235"/>
                  <a:pt x="5154" y="1973766"/>
                  <a:pt x="0" y="0"/>
                </a:cubicBezTo>
                <a:lnTo>
                  <a:pt x="7252487" y="2770"/>
                </a:lnTo>
                <a:lnTo>
                  <a:pt x="6250714" y="5935068"/>
                </a:lnTo>
                <a:lnTo>
                  <a:pt x="30927" y="5934001"/>
                </a:lnTo>
                <a:close/>
              </a:path>
            </a:pathLst>
          </a:custGeom>
          <a:solidFill>
            <a:srgbClr val="DF6334">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252183A0-6EF9-8A4A-AC0C-5E21DE7E3190}"/>
              </a:ext>
            </a:extLst>
          </p:cNvPr>
          <p:cNvSpPr>
            <a:spLocks noGrp="1"/>
          </p:cNvSpPr>
          <p:nvPr>
            <p:ph type="title"/>
          </p:nvPr>
        </p:nvSpPr>
        <p:spPr>
          <a:xfrm>
            <a:off x="457200" y="819636"/>
            <a:ext cx="3359426" cy="2031325"/>
          </a:xfrm>
        </p:spPr>
        <p:txBody>
          <a:bodyPr anchor="t"/>
          <a:lstStyle>
            <a:lvl1pPr>
              <a:defRPr b="0">
                <a:solidFill>
                  <a:srgbClr val="262261"/>
                </a:solidFill>
                <a:latin typeface="Fann Grotesque"/>
              </a:defRPr>
            </a:lvl1pPr>
          </a:lstStyle>
          <a:p>
            <a:r>
              <a:rPr lang="en-US"/>
              <a:t>Click to edit Master title style</a:t>
            </a:r>
          </a:p>
        </p:txBody>
      </p:sp>
    </p:spTree>
    <p:extLst>
      <p:ext uri="{BB962C8B-B14F-4D97-AF65-F5344CB8AC3E}">
        <p14:creationId xmlns:p14="http://schemas.microsoft.com/office/powerpoint/2010/main" val="2325902532"/>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Main Content (image + tex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FE29CD9-D1C3-E946-B59C-D2911089A6BA}"/>
              </a:ext>
            </a:extLst>
          </p:cNvPr>
          <p:cNvSpPr>
            <a:spLocks noGrp="1"/>
          </p:cNvSpPr>
          <p:nvPr>
            <p:ph sz="half" idx="2"/>
          </p:nvPr>
        </p:nvSpPr>
        <p:spPr>
          <a:xfrm>
            <a:off x="5466080" y="819637"/>
            <a:ext cx="6086234" cy="51239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547ECB49-6F78-3A4C-A67B-F5B264C9B7F0}"/>
              </a:ext>
            </a:extLst>
          </p:cNvPr>
          <p:cNvSpPr txBox="1">
            <a:spLocks/>
          </p:cNvSpPr>
          <p:nvPr userDrawn="1"/>
        </p:nvSpPr>
        <p:spPr>
          <a:xfrm>
            <a:off x="7881558" y="6492875"/>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rgbClr val="2AB9DD"/>
                </a:solidFill>
                <a:latin typeface="Sofia Pro"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Slide Number Placeholder 10">
            <a:extLst>
              <a:ext uri="{FF2B5EF4-FFF2-40B4-BE49-F238E27FC236}">
                <a16:creationId xmlns:a16="http://schemas.microsoft.com/office/drawing/2014/main" id="{2F6348C7-DF4B-C542-B0D0-851EB3667F0B}"/>
              </a:ext>
            </a:extLst>
          </p:cNvPr>
          <p:cNvSpPr>
            <a:spLocks noGrp="1"/>
          </p:cNvSpPr>
          <p:nvPr>
            <p:ph type="sldNum" sz="quarter" idx="11"/>
          </p:nvPr>
        </p:nvSpPr>
        <p:spPr/>
        <p:txBody>
          <a:bodyPr/>
          <a:lstStyle/>
          <a:p>
            <a:fld id="{501F8DFA-C4CA-B44D-8632-6C7F43F11341}" type="slidenum">
              <a:rPr lang="en-US" smtClean="0"/>
              <a:pPr/>
              <a:t>‹#›</a:t>
            </a:fld>
            <a:endParaRPr lang="en-US"/>
          </a:p>
        </p:txBody>
      </p:sp>
      <p:sp>
        <p:nvSpPr>
          <p:cNvPr id="5" name="Trapezoid 4">
            <a:extLst>
              <a:ext uri="{FF2B5EF4-FFF2-40B4-BE49-F238E27FC236}">
                <a16:creationId xmlns:a16="http://schemas.microsoft.com/office/drawing/2014/main" id="{3CADDF57-49BC-944E-B6CF-E11C44657854}"/>
              </a:ext>
            </a:extLst>
          </p:cNvPr>
          <p:cNvSpPr/>
          <p:nvPr userDrawn="1"/>
        </p:nvSpPr>
        <p:spPr>
          <a:xfrm rot="16200000" flipH="1">
            <a:off x="-980669" y="949733"/>
            <a:ext cx="6451602" cy="4501338"/>
          </a:xfrm>
          <a:custGeom>
            <a:avLst/>
            <a:gdLst>
              <a:gd name="connsiteX0" fmla="*/ 0 w 3331971"/>
              <a:gd name="connsiteY0" fmla="*/ 5921298 h 5921298"/>
              <a:gd name="connsiteX1" fmla="*/ 0 w 3331971"/>
              <a:gd name="connsiteY1" fmla="*/ 0 h 5921298"/>
              <a:gd name="connsiteX2" fmla="*/ 3331971 w 3331971"/>
              <a:gd name="connsiteY2" fmla="*/ 0 h 5921298"/>
              <a:gd name="connsiteX3" fmla="*/ 3331971 w 3331971"/>
              <a:gd name="connsiteY3" fmla="*/ 5921298 h 5921298"/>
              <a:gd name="connsiteX4" fmla="*/ 0 w 3331971"/>
              <a:gd name="connsiteY4" fmla="*/ 5921298 h 5921298"/>
              <a:gd name="connsiteX0" fmla="*/ 0 w 8104693"/>
              <a:gd name="connsiteY0" fmla="*/ 5965903 h 5965903"/>
              <a:gd name="connsiteX1" fmla="*/ 0 w 8104693"/>
              <a:gd name="connsiteY1" fmla="*/ 44605 h 5965903"/>
              <a:gd name="connsiteX2" fmla="*/ 8104693 w 8104693"/>
              <a:gd name="connsiteY2" fmla="*/ 0 h 5965903"/>
              <a:gd name="connsiteX3" fmla="*/ 3331971 w 8104693"/>
              <a:gd name="connsiteY3" fmla="*/ 5965903 h 5965903"/>
              <a:gd name="connsiteX4" fmla="*/ 0 w 8104693"/>
              <a:gd name="connsiteY4" fmla="*/ 5965903 h 5965903"/>
              <a:gd name="connsiteX0" fmla="*/ 0 w 8104693"/>
              <a:gd name="connsiteY0" fmla="*/ 5921298 h 5921298"/>
              <a:gd name="connsiteX1" fmla="*/ 0 w 8104693"/>
              <a:gd name="connsiteY1" fmla="*/ 0 h 5921298"/>
              <a:gd name="connsiteX2" fmla="*/ 8104693 w 8104693"/>
              <a:gd name="connsiteY2" fmla="*/ 22303 h 5921298"/>
              <a:gd name="connsiteX3" fmla="*/ 3331971 w 8104693"/>
              <a:gd name="connsiteY3" fmla="*/ 5921298 h 5921298"/>
              <a:gd name="connsiteX4" fmla="*/ 0 w 8104693"/>
              <a:gd name="connsiteY4" fmla="*/ 5921298 h 5921298"/>
              <a:gd name="connsiteX0" fmla="*/ 0 w 8104693"/>
              <a:gd name="connsiteY0" fmla="*/ 5921298 h 5921298"/>
              <a:gd name="connsiteX1" fmla="*/ 0 w 8104693"/>
              <a:gd name="connsiteY1" fmla="*/ 0 h 5921298"/>
              <a:gd name="connsiteX2" fmla="*/ 8104693 w 8104693"/>
              <a:gd name="connsiteY2" fmla="*/ 22303 h 5921298"/>
              <a:gd name="connsiteX3" fmla="*/ 4621803 w 8104693"/>
              <a:gd name="connsiteY3" fmla="*/ 5921298 h 5921298"/>
              <a:gd name="connsiteX4" fmla="*/ 0 w 8104693"/>
              <a:gd name="connsiteY4" fmla="*/ 5921298 h 5921298"/>
              <a:gd name="connsiteX0" fmla="*/ 0 w 8104693"/>
              <a:gd name="connsiteY0" fmla="*/ 5921298 h 5921298"/>
              <a:gd name="connsiteX1" fmla="*/ 0 w 8104693"/>
              <a:gd name="connsiteY1" fmla="*/ 0 h 5921298"/>
              <a:gd name="connsiteX2" fmla="*/ 8104693 w 8104693"/>
              <a:gd name="connsiteY2" fmla="*/ 22303 h 5921298"/>
              <a:gd name="connsiteX3" fmla="*/ 5159902 w 8104693"/>
              <a:gd name="connsiteY3" fmla="*/ 5921298 h 5921298"/>
              <a:gd name="connsiteX4" fmla="*/ 0 w 8104693"/>
              <a:gd name="connsiteY4" fmla="*/ 5921298 h 5921298"/>
              <a:gd name="connsiteX0" fmla="*/ 0 w 8104693"/>
              <a:gd name="connsiteY0" fmla="*/ 5921298 h 5921298"/>
              <a:gd name="connsiteX1" fmla="*/ 0 w 8104693"/>
              <a:gd name="connsiteY1" fmla="*/ 0 h 5921298"/>
              <a:gd name="connsiteX2" fmla="*/ 8104693 w 8104693"/>
              <a:gd name="connsiteY2" fmla="*/ 22303 h 5921298"/>
              <a:gd name="connsiteX3" fmla="*/ 7334082 w 8104693"/>
              <a:gd name="connsiteY3" fmla="*/ 1579012 h 5921298"/>
              <a:gd name="connsiteX4" fmla="*/ 5159902 w 8104693"/>
              <a:gd name="connsiteY4" fmla="*/ 5921298 h 5921298"/>
              <a:gd name="connsiteX5" fmla="*/ 0 w 8104693"/>
              <a:gd name="connsiteY5" fmla="*/ 5921298 h 5921298"/>
              <a:gd name="connsiteX0" fmla="*/ 0 w 8104693"/>
              <a:gd name="connsiteY0" fmla="*/ 5921298 h 5934241"/>
              <a:gd name="connsiteX1" fmla="*/ 0 w 8104693"/>
              <a:gd name="connsiteY1" fmla="*/ 0 h 5934241"/>
              <a:gd name="connsiteX2" fmla="*/ 8104693 w 8104693"/>
              <a:gd name="connsiteY2" fmla="*/ 22303 h 5934241"/>
              <a:gd name="connsiteX3" fmla="*/ 7334082 w 8104693"/>
              <a:gd name="connsiteY3" fmla="*/ 1579012 h 5934241"/>
              <a:gd name="connsiteX4" fmla="*/ 4890853 w 8104693"/>
              <a:gd name="connsiteY4" fmla="*/ 5934241 h 5934241"/>
              <a:gd name="connsiteX5" fmla="*/ 0 w 8104693"/>
              <a:gd name="connsiteY5" fmla="*/ 5921298 h 5934241"/>
              <a:gd name="connsiteX0" fmla="*/ 0 w 7815714"/>
              <a:gd name="connsiteY0" fmla="*/ 5921298 h 5934241"/>
              <a:gd name="connsiteX1" fmla="*/ 0 w 7815714"/>
              <a:gd name="connsiteY1" fmla="*/ 0 h 5934241"/>
              <a:gd name="connsiteX2" fmla="*/ 7815714 w 7815714"/>
              <a:gd name="connsiteY2" fmla="*/ 22303 h 5934241"/>
              <a:gd name="connsiteX3" fmla="*/ 7334082 w 7815714"/>
              <a:gd name="connsiteY3" fmla="*/ 1579012 h 5934241"/>
              <a:gd name="connsiteX4" fmla="*/ 4890853 w 7815714"/>
              <a:gd name="connsiteY4" fmla="*/ 5934241 h 5934241"/>
              <a:gd name="connsiteX5" fmla="*/ 0 w 7815714"/>
              <a:gd name="connsiteY5" fmla="*/ 5921298 h 5934241"/>
              <a:gd name="connsiteX0" fmla="*/ 0 w 7815714"/>
              <a:gd name="connsiteY0" fmla="*/ 5921298 h 5934241"/>
              <a:gd name="connsiteX1" fmla="*/ 0 w 7815714"/>
              <a:gd name="connsiteY1" fmla="*/ 0 h 5934241"/>
              <a:gd name="connsiteX2" fmla="*/ 7815714 w 7815714"/>
              <a:gd name="connsiteY2" fmla="*/ 22303 h 5934241"/>
              <a:gd name="connsiteX3" fmla="*/ 4890853 w 7815714"/>
              <a:gd name="connsiteY3" fmla="*/ 5934241 h 5934241"/>
              <a:gd name="connsiteX4" fmla="*/ 0 w 7815714"/>
              <a:gd name="connsiteY4" fmla="*/ 5921298 h 5934241"/>
              <a:gd name="connsiteX0" fmla="*/ 0 w 7855573"/>
              <a:gd name="connsiteY0" fmla="*/ 5924880 h 5937823"/>
              <a:gd name="connsiteX1" fmla="*/ 0 w 7855573"/>
              <a:gd name="connsiteY1" fmla="*/ 3582 h 5937823"/>
              <a:gd name="connsiteX2" fmla="*/ 7855573 w 7855573"/>
              <a:gd name="connsiteY2" fmla="*/ 0 h 5937823"/>
              <a:gd name="connsiteX3" fmla="*/ 4890853 w 7855573"/>
              <a:gd name="connsiteY3" fmla="*/ 5937823 h 5937823"/>
              <a:gd name="connsiteX4" fmla="*/ 0 w 7855573"/>
              <a:gd name="connsiteY4" fmla="*/ 5924880 h 5937823"/>
              <a:gd name="connsiteX0" fmla="*/ 0 w 7855573"/>
              <a:gd name="connsiteY0" fmla="*/ 5924880 h 5925947"/>
              <a:gd name="connsiteX1" fmla="*/ 0 w 7855573"/>
              <a:gd name="connsiteY1" fmla="*/ 3582 h 5925947"/>
              <a:gd name="connsiteX2" fmla="*/ 7855573 w 7855573"/>
              <a:gd name="connsiteY2" fmla="*/ 0 h 5925947"/>
              <a:gd name="connsiteX3" fmla="*/ 6219787 w 7855573"/>
              <a:gd name="connsiteY3" fmla="*/ 5925947 h 5925947"/>
              <a:gd name="connsiteX4" fmla="*/ 0 w 7855573"/>
              <a:gd name="connsiteY4" fmla="*/ 5924880 h 5925947"/>
              <a:gd name="connsiteX0" fmla="*/ 0 w 7221560"/>
              <a:gd name="connsiteY0" fmla="*/ 5931231 h 5932298"/>
              <a:gd name="connsiteX1" fmla="*/ 0 w 7221560"/>
              <a:gd name="connsiteY1" fmla="*/ 9933 h 5932298"/>
              <a:gd name="connsiteX2" fmla="*/ 7221560 w 7221560"/>
              <a:gd name="connsiteY2" fmla="*/ 0 h 5932298"/>
              <a:gd name="connsiteX3" fmla="*/ 6219787 w 7221560"/>
              <a:gd name="connsiteY3" fmla="*/ 5932298 h 5932298"/>
              <a:gd name="connsiteX4" fmla="*/ 0 w 7221560"/>
              <a:gd name="connsiteY4" fmla="*/ 5931231 h 5932298"/>
              <a:gd name="connsiteX0" fmla="*/ 15463 w 7237023"/>
              <a:gd name="connsiteY0" fmla="*/ 5931231 h 5932298"/>
              <a:gd name="connsiteX1" fmla="*/ 0 w 7237023"/>
              <a:gd name="connsiteY1" fmla="*/ 9933 h 5932298"/>
              <a:gd name="connsiteX2" fmla="*/ 7237023 w 7237023"/>
              <a:gd name="connsiteY2" fmla="*/ 0 h 5932298"/>
              <a:gd name="connsiteX3" fmla="*/ 6235250 w 7237023"/>
              <a:gd name="connsiteY3" fmla="*/ 5932298 h 5932298"/>
              <a:gd name="connsiteX4" fmla="*/ 15463 w 7237023"/>
              <a:gd name="connsiteY4" fmla="*/ 5931231 h 5932298"/>
              <a:gd name="connsiteX0" fmla="*/ 30927 w 7252487"/>
              <a:gd name="connsiteY0" fmla="*/ 5934001 h 5935068"/>
              <a:gd name="connsiteX1" fmla="*/ 0 w 7252487"/>
              <a:gd name="connsiteY1" fmla="*/ 0 h 5935068"/>
              <a:gd name="connsiteX2" fmla="*/ 7252487 w 7252487"/>
              <a:gd name="connsiteY2" fmla="*/ 2770 h 5935068"/>
              <a:gd name="connsiteX3" fmla="*/ 6250714 w 7252487"/>
              <a:gd name="connsiteY3" fmla="*/ 5935068 h 5935068"/>
              <a:gd name="connsiteX4" fmla="*/ 30927 w 7252487"/>
              <a:gd name="connsiteY4" fmla="*/ 5934001 h 5935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2487" h="5935068">
                <a:moveTo>
                  <a:pt x="30927" y="5934001"/>
                </a:moveTo>
                <a:cubicBezTo>
                  <a:pt x="25773" y="3960235"/>
                  <a:pt x="5154" y="1973766"/>
                  <a:pt x="0" y="0"/>
                </a:cubicBezTo>
                <a:lnTo>
                  <a:pt x="7252487" y="2770"/>
                </a:lnTo>
                <a:lnTo>
                  <a:pt x="6250714" y="5935068"/>
                </a:lnTo>
                <a:lnTo>
                  <a:pt x="30927" y="5934001"/>
                </a:lnTo>
                <a:close/>
              </a:path>
            </a:pathLst>
          </a:custGeom>
          <a:solidFill>
            <a:srgbClr val="0080A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252183A0-6EF9-8A4A-AC0C-5E21DE7E3190}"/>
              </a:ext>
            </a:extLst>
          </p:cNvPr>
          <p:cNvSpPr>
            <a:spLocks noGrp="1"/>
          </p:cNvSpPr>
          <p:nvPr>
            <p:ph type="title"/>
          </p:nvPr>
        </p:nvSpPr>
        <p:spPr>
          <a:xfrm>
            <a:off x="457200" y="819636"/>
            <a:ext cx="3359426" cy="2031325"/>
          </a:xfrm>
        </p:spPr>
        <p:txBody>
          <a:bodyPr anchor="t"/>
          <a:lstStyle>
            <a:lvl1pPr>
              <a:defRPr b="0">
                <a:solidFill>
                  <a:srgbClr val="262261"/>
                </a:solidFill>
                <a:latin typeface="Fann Grotesque"/>
              </a:defRPr>
            </a:lvl1pPr>
          </a:lstStyle>
          <a:p>
            <a:r>
              <a:rPr lang="en-US"/>
              <a:t>Click to edit Master title style</a:t>
            </a:r>
          </a:p>
        </p:txBody>
      </p:sp>
    </p:spTree>
    <p:extLst>
      <p:ext uri="{BB962C8B-B14F-4D97-AF65-F5344CB8AC3E}">
        <p14:creationId xmlns:p14="http://schemas.microsoft.com/office/powerpoint/2010/main" val="416699226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le Slide (C)">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1349B0E-F1A0-8F47-8780-B525198EA1D5}"/>
              </a:ext>
            </a:extLst>
          </p:cNvPr>
          <p:cNvPicPr>
            <a:picLocks noChangeAspect="1"/>
          </p:cNvPicPr>
          <p:nvPr userDrawn="1"/>
        </p:nvPicPr>
        <p:blipFill>
          <a:blip r:embed="rId2"/>
          <a:srcRect t="102" b="102"/>
          <a:stretch/>
        </p:blipFill>
        <p:spPr>
          <a:xfrm rot="10800000">
            <a:off x="101600" y="85088"/>
            <a:ext cx="11988800" cy="5644379"/>
          </a:xfrm>
          <a:prstGeom prst="rect">
            <a:avLst/>
          </a:prstGeom>
        </p:spPr>
      </p:pic>
      <p:sp>
        <p:nvSpPr>
          <p:cNvPr id="2" name="Title 1">
            <a:extLst>
              <a:ext uri="{FF2B5EF4-FFF2-40B4-BE49-F238E27FC236}">
                <a16:creationId xmlns:a16="http://schemas.microsoft.com/office/drawing/2014/main" id="{0DA2D6AD-3AAA-CF4B-B8E4-387CD0506A44}"/>
              </a:ext>
            </a:extLst>
          </p:cNvPr>
          <p:cNvSpPr>
            <a:spLocks noGrp="1"/>
          </p:cNvSpPr>
          <p:nvPr>
            <p:ph type="title"/>
          </p:nvPr>
        </p:nvSpPr>
        <p:spPr>
          <a:xfrm>
            <a:off x="886425" y="2135187"/>
            <a:ext cx="8107849" cy="2852737"/>
          </a:xfrm>
        </p:spPr>
        <p:txBody>
          <a:bodyPr anchor="t">
            <a:normAutofit/>
          </a:bodyPr>
          <a:lstStyle>
            <a:lvl1pPr>
              <a:lnSpc>
                <a:spcPct val="80000"/>
              </a:lnSpc>
              <a:defRPr sz="4400" b="1" i="0">
                <a:solidFill>
                  <a:srgbClr val="262261"/>
                </a:solidFill>
                <a:latin typeface="Fann Grotesque SemiBold" panose="020B0502050402040303"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0620D1EF-842B-674B-B258-83FC1E4201CA}"/>
              </a:ext>
            </a:extLst>
          </p:cNvPr>
          <p:cNvSpPr>
            <a:spLocks noGrp="1"/>
          </p:cNvSpPr>
          <p:nvPr>
            <p:ph type="body" idx="1"/>
          </p:nvPr>
        </p:nvSpPr>
        <p:spPr>
          <a:xfrm>
            <a:off x="886427" y="1278255"/>
            <a:ext cx="7550150" cy="276999"/>
          </a:xfrm>
        </p:spPr>
        <p:txBody>
          <a:bodyPr/>
          <a:lstStyle>
            <a:lvl1pPr marL="0" indent="0">
              <a:buNone/>
              <a:defRPr sz="1800">
                <a:solidFill>
                  <a:srgbClr val="262261"/>
                </a:solidFill>
                <a:latin typeface="Fann Grotesque"/>
                <a:ea typeface="FangSong"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Text Placeholder 2">
            <a:extLst>
              <a:ext uri="{FF2B5EF4-FFF2-40B4-BE49-F238E27FC236}">
                <a16:creationId xmlns:a16="http://schemas.microsoft.com/office/drawing/2014/main" id="{73D07733-E18D-D047-BB1E-2E5C6474260F}"/>
              </a:ext>
            </a:extLst>
          </p:cNvPr>
          <p:cNvSpPr>
            <a:spLocks noGrp="1"/>
          </p:cNvSpPr>
          <p:nvPr>
            <p:ph type="body" idx="10"/>
          </p:nvPr>
        </p:nvSpPr>
        <p:spPr>
          <a:xfrm>
            <a:off x="355600" y="6204030"/>
            <a:ext cx="4349749" cy="413305"/>
          </a:xfrm>
        </p:spPr>
        <p:txBody>
          <a:bodyPr>
            <a:normAutofit/>
          </a:bodyPr>
          <a:lstStyle>
            <a:lvl1pPr marL="0" indent="0">
              <a:buNone/>
              <a:defRPr sz="1600">
                <a:solidFill>
                  <a:srgbClr val="26226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Picture 4" descr="CSS / Community Service Society logo">
            <a:extLst>
              <a:ext uri="{FF2B5EF4-FFF2-40B4-BE49-F238E27FC236}">
                <a16:creationId xmlns:a16="http://schemas.microsoft.com/office/drawing/2014/main" id="{868D1E5B-60BC-1B43-9454-FBE84825B360}"/>
              </a:ext>
            </a:extLst>
          </p:cNvPr>
          <p:cNvPicPr>
            <a:picLocks noChangeAspect="1"/>
          </p:cNvPicPr>
          <p:nvPr userDrawn="1"/>
        </p:nvPicPr>
        <p:blipFill>
          <a:blip r:embed="rId3"/>
          <a:stretch>
            <a:fillRect/>
          </a:stretch>
        </p:blipFill>
        <p:spPr>
          <a:xfrm>
            <a:off x="9225023" y="5889350"/>
            <a:ext cx="2622952" cy="725735"/>
          </a:xfrm>
          <a:prstGeom prst="rect">
            <a:avLst/>
          </a:prstGeom>
        </p:spPr>
      </p:pic>
    </p:spTree>
    <p:extLst>
      <p:ext uri="{BB962C8B-B14F-4D97-AF65-F5344CB8AC3E}">
        <p14:creationId xmlns:p14="http://schemas.microsoft.com/office/powerpoint/2010/main" val="11422549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Main Content (image + tex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FE29CD9-D1C3-E946-B59C-D2911089A6BA}"/>
              </a:ext>
            </a:extLst>
          </p:cNvPr>
          <p:cNvSpPr>
            <a:spLocks noGrp="1"/>
          </p:cNvSpPr>
          <p:nvPr>
            <p:ph sz="half" idx="2"/>
          </p:nvPr>
        </p:nvSpPr>
        <p:spPr>
          <a:xfrm>
            <a:off x="5466080" y="819637"/>
            <a:ext cx="6086234" cy="51239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547ECB49-6F78-3A4C-A67B-F5B264C9B7F0}"/>
              </a:ext>
            </a:extLst>
          </p:cNvPr>
          <p:cNvSpPr txBox="1">
            <a:spLocks/>
          </p:cNvSpPr>
          <p:nvPr userDrawn="1"/>
        </p:nvSpPr>
        <p:spPr>
          <a:xfrm>
            <a:off x="7881558" y="6492875"/>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rgbClr val="2AB9DD"/>
                </a:solidFill>
                <a:latin typeface="Sofia Pro"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Slide Number Placeholder 10">
            <a:extLst>
              <a:ext uri="{FF2B5EF4-FFF2-40B4-BE49-F238E27FC236}">
                <a16:creationId xmlns:a16="http://schemas.microsoft.com/office/drawing/2014/main" id="{2F6348C7-DF4B-C542-B0D0-851EB3667F0B}"/>
              </a:ext>
            </a:extLst>
          </p:cNvPr>
          <p:cNvSpPr>
            <a:spLocks noGrp="1"/>
          </p:cNvSpPr>
          <p:nvPr>
            <p:ph type="sldNum" sz="quarter" idx="11"/>
          </p:nvPr>
        </p:nvSpPr>
        <p:spPr/>
        <p:txBody>
          <a:bodyPr/>
          <a:lstStyle/>
          <a:p>
            <a:fld id="{501F8DFA-C4CA-B44D-8632-6C7F43F11341}" type="slidenum">
              <a:rPr lang="en-US" smtClean="0"/>
              <a:pPr/>
              <a:t>‹#›</a:t>
            </a:fld>
            <a:endParaRPr lang="en-US"/>
          </a:p>
        </p:txBody>
      </p:sp>
      <p:sp>
        <p:nvSpPr>
          <p:cNvPr id="6" name="Title 1">
            <a:extLst>
              <a:ext uri="{FF2B5EF4-FFF2-40B4-BE49-F238E27FC236}">
                <a16:creationId xmlns:a16="http://schemas.microsoft.com/office/drawing/2014/main" id="{252183A0-6EF9-8A4A-AC0C-5E21DE7E3190}"/>
              </a:ext>
            </a:extLst>
          </p:cNvPr>
          <p:cNvSpPr>
            <a:spLocks noGrp="1"/>
          </p:cNvSpPr>
          <p:nvPr>
            <p:ph type="title"/>
          </p:nvPr>
        </p:nvSpPr>
        <p:spPr>
          <a:xfrm>
            <a:off x="457200" y="819636"/>
            <a:ext cx="3359426" cy="2031325"/>
          </a:xfrm>
        </p:spPr>
        <p:txBody>
          <a:bodyPr anchor="t"/>
          <a:lstStyle>
            <a:lvl1pPr>
              <a:defRPr b="0">
                <a:solidFill>
                  <a:srgbClr val="262261"/>
                </a:solidFill>
                <a:latin typeface="Fann Grotesque"/>
              </a:defRPr>
            </a:lvl1pPr>
          </a:lstStyle>
          <a:p>
            <a:r>
              <a:rPr lang="en-US"/>
              <a:t>Click to edit Master title style</a:t>
            </a:r>
          </a:p>
        </p:txBody>
      </p:sp>
      <p:sp>
        <p:nvSpPr>
          <p:cNvPr id="7" name="Footer Placeholder 4">
            <a:extLst>
              <a:ext uri="{FF2B5EF4-FFF2-40B4-BE49-F238E27FC236}">
                <a16:creationId xmlns:a16="http://schemas.microsoft.com/office/drawing/2014/main" id="{1C4B3498-7B3B-D245-B755-B414CF9EE0B9}"/>
              </a:ext>
            </a:extLst>
          </p:cNvPr>
          <p:cNvSpPr>
            <a:spLocks noGrp="1"/>
          </p:cNvSpPr>
          <p:nvPr>
            <p:ph type="ftr" sz="quarter" idx="3"/>
          </p:nvPr>
        </p:nvSpPr>
        <p:spPr>
          <a:xfrm>
            <a:off x="180278" y="6448271"/>
            <a:ext cx="4114800" cy="365125"/>
          </a:xfrm>
          <a:prstGeom prst="rect">
            <a:avLst/>
          </a:prstGeom>
        </p:spPr>
        <p:txBody>
          <a:bodyPr vert="horz" lIns="91440" tIns="45720" rIns="91440" bIns="45720" rtlCol="0" anchor="ctr"/>
          <a:lstStyle>
            <a:lvl1pPr algn="l">
              <a:defRPr sz="1200" b="0" i="0">
                <a:solidFill>
                  <a:srgbClr val="262261"/>
                </a:solidFill>
                <a:latin typeface="Fann Grotesque Medium" panose="020B0502050402040303" pitchFamily="34" charset="0"/>
                <a:cs typeface="Arial" panose="020B0604020202020204" pitchFamily="34" charset="0"/>
              </a:defRPr>
            </a:lvl1pPr>
          </a:lstStyle>
          <a:p>
            <a:endParaRPr lang="en-US"/>
          </a:p>
        </p:txBody>
      </p:sp>
      <p:sp>
        <p:nvSpPr>
          <p:cNvPr id="3" name="TextBox 2">
            <a:extLst>
              <a:ext uri="{FF2B5EF4-FFF2-40B4-BE49-F238E27FC236}">
                <a16:creationId xmlns:a16="http://schemas.microsoft.com/office/drawing/2014/main" id="{733FAA16-9853-503D-6F50-9A3A9E1F7A46}"/>
              </a:ext>
            </a:extLst>
          </p:cNvPr>
          <p:cNvSpPr txBox="1"/>
          <p:nvPr userDrawn="1"/>
        </p:nvSpPr>
        <p:spPr>
          <a:xfrm>
            <a:off x="3048522" y="3263123"/>
            <a:ext cx="6097044" cy="369332"/>
          </a:xfrm>
          <a:prstGeom prst="rect">
            <a:avLst/>
          </a:prstGeom>
          <a:noFill/>
        </p:spPr>
        <p:txBody>
          <a:bodyPr wrap="square">
            <a:spAutoFit/>
          </a:bodyPr>
          <a:lstStyle/>
          <a:p>
            <a:r>
              <a:rPr lang="en-US"/>
              <a:t>Master title style</a:t>
            </a:r>
          </a:p>
        </p:txBody>
      </p:sp>
    </p:spTree>
    <p:extLst>
      <p:ext uri="{BB962C8B-B14F-4D97-AF65-F5344CB8AC3E}">
        <p14:creationId xmlns:p14="http://schemas.microsoft.com/office/powerpoint/2010/main" val="2334814351"/>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150CA-6B7F-0243-9491-9228C22AAAB5}"/>
              </a:ext>
            </a:extLst>
          </p:cNvPr>
          <p:cNvSpPr>
            <a:spLocks noGrp="1"/>
          </p:cNvSpPr>
          <p:nvPr>
            <p:ph type="title"/>
          </p:nvPr>
        </p:nvSpPr>
        <p:spPr>
          <a:xfrm>
            <a:off x="457200" y="137160"/>
            <a:ext cx="9144000" cy="677108"/>
          </a:xfrm>
        </p:spPr>
        <p:txBody>
          <a:bodyPr/>
          <a:lstStyle>
            <a:lvl1pPr>
              <a:defRPr b="0" baseline="0">
                <a:latin typeface="Fann Grotesque"/>
              </a:defRPr>
            </a:lvl1pPr>
          </a:lstStyle>
          <a:p>
            <a:r>
              <a:rPr lang="en-US"/>
              <a:t>Click to edit Master title style</a:t>
            </a:r>
          </a:p>
        </p:txBody>
      </p:sp>
      <p:sp>
        <p:nvSpPr>
          <p:cNvPr id="5" name="Slide Number Placeholder 4">
            <a:extLst>
              <a:ext uri="{FF2B5EF4-FFF2-40B4-BE49-F238E27FC236}">
                <a16:creationId xmlns:a16="http://schemas.microsoft.com/office/drawing/2014/main" id="{3B859197-0985-5E45-8B2E-19530F12C951}"/>
              </a:ext>
            </a:extLst>
          </p:cNvPr>
          <p:cNvSpPr>
            <a:spLocks noGrp="1"/>
          </p:cNvSpPr>
          <p:nvPr>
            <p:ph type="sldNum" sz="quarter" idx="12"/>
          </p:nvPr>
        </p:nvSpPr>
        <p:spPr/>
        <p:txBody>
          <a:bodyPr/>
          <a:lstStyle/>
          <a:p>
            <a:fld id="{501F8DFA-C4CA-B44D-8632-6C7F43F11341}" type="slidenum">
              <a:rPr lang="en-US" smtClean="0"/>
              <a:t>‹#›</a:t>
            </a:fld>
            <a:endParaRPr lang="en-US"/>
          </a:p>
        </p:txBody>
      </p:sp>
      <p:sp>
        <p:nvSpPr>
          <p:cNvPr id="6" name="Footer Placeholder 4">
            <a:extLst>
              <a:ext uri="{FF2B5EF4-FFF2-40B4-BE49-F238E27FC236}">
                <a16:creationId xmlns:a16="http://schemas.microsoft.com/office/drawing/2014/main" id="{E2EC91B7-9390-E84A-86A6-7B2538F64119}"/>
              </a:ext>
            </a:extLst>
          </p:cNvPr>
          <p:cNvSpPr>
            <a:spLocks noGrp="1"/>
          </p:cNvSpPr>
          <p:nvPr>
            <p:ph type="ftr" sz="quarter" idx="3"/>
          </p:nvPr>
        </p:nvSpPr>
        <p:spPr>
          <a:xfrm>
            <a:off x="180278" y="6448271"/>
            <a:ext cx="4114800" cy="365125"/>
          </a:xfrm>
          <a:prstGeom prst="rect">
            <a:avLst/>
          </a:prstGeom>
        </p:spPr>
        <p:txBody>
          <a:bodyPr vert="horz" lIns="91440" tIns="45720" rIns="91440" bIns="45720" rtlCol="0" anchor="ctr"/>
          <a:lstStyle>
            <a:lvl1pPr algn="l">
              <a:defRPr sz="1200" b="0" i="0">
                <a:solidFill>
                  <a:srgbClr val="262261"/>
                </a:solidFill>
                <a:latin typeface="Fann Grotesque Medium" panose="020B0502050402040303"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2896476"/>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2BEF9C29-6025-4721-8A86-E445421E7483}"/>
              </a:ext>
            </a:extLst>
          </p:cNvPr>
          <p:cNvSpPr>
            <a:spLocks noGrp="1"/>
          </p:cNvSpPr>
          <p:nvPr>
            <p:ph type="sldNum" sz="quarter" idx="12"/>
          </p:nvPr>
        </p:nvSpPr>
        <p:spPr>
          <a:xfrm>
            <a:off x="9215514" y="6437120"/>
            <a:ext cx="2743200" cy="365125"/>
          </a:xfrm>
        </p:spPr>
        <p:txBody>
          <a:bodyPr/>
          <a:lstStyle/>
          <a:p>
            <a:fld id="{501F8DFA-C4CA-B44D-8632-6C7F43F11341}" type="slidenum">
              <a:rPr lang="en-US" smtClean="0"/>
              <a:t>‹#›</a:t>
            </a:fld>
            <a:endParaRPr lang="en-US"/>
          </a:p>
        </p:txBody>
      </p:sp>
      <p:sp>
        <p:nvSpPr>
          <p:cNvPr id="3" name="Footer Placeholder 4">
            <a:extLst>
              <a:ext uri="{FF2B5EF4-FFF2-40B4-BE49-F238E27FC236}">
                <a16:creationId xmlns:a16="http://schemas.microsoft.com/office/drawing/2014/main" id="{E2DB2C69-AA5A-4395-8554-6FC5E78A2537}"/>
              </a:ext>
            </a:extLst>
          </p:cNvPr>
          <p:cNvSpPr>
            <a:spLocks noGrp="1"/>
          </p:cNvSpPr>
          <p:nvPr>
            <p:ph type="ftr" sz="quarter" idx="3"/>
          </p:nvPr>
        </p:nvSpPr>
        <p:spPr>
          <a:xfrm>
            <a:off x="180278" y="6448271"/>
            <a:ext cx="4114800" cy="365125"/>
          </a:xfrm>
          <a:prstGeom prst="rect">
            <a:avLst/>
          </a:prstGeom>
        </p:spPr>
        <p:txBody>
          <a:bodyPr vert="horz" lIns="91440" tIns="45720" rIns="91440" bIns="45720" rtlCol="0" anchor="ctr"/>
          <a:lstStyle>
            <a:lvl1pPr algn="l">
              <a:defRPr sz="1200" b="0" i="0">
                <a:solidFill>
                  <a:srgbClr val="262261"/>
                </a:solidFill>
                <a:latin typeface="Fann Grotesque Medium" panose="020B0502050402040303"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4085689115"/>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reserve="1">
  <p:cSld name="1_Title and Content">
    <p:spTree>
      <p:nvGrpSpPr>
        <p:cNvPr id="1" name="Shape 43"/>
        <p:cNvGrpSpPr/>
        <p:nvPr/>
      </p:nvGrpSpPr>
      <p:grpSpPr>
        <a:xfrm>
          <a:off x="0" y="0"/>
          <a:ext cx="0" cy="0"/>
          <a:chOff x="0" y="0"/>
          <a:chExt cx="0" cy="0"/>
        </a:xfrm>
      </p:grpSpPr>
      <p:sp>
        <p:nvSpPr>
          <p:cNvPr id="44" name="Google Shape;44;p1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atin typeface="Fann Grotesq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3"/>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atin typeface="Fann Grotesque"/>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6" name="Google Shape;46;p1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D94273A7-4BB8-4239-815D-304469E6FE0A}" type="datetime1">
              <a:rPr lang="en-US" smtClean="0"/>
              <a:t>11/20/2024</a:t>
            </a:fld>
            <a:endParaRPr/>
          </a:p>
        </p:txBody>
      </p:sp>
      <p:sp>
        <p:nvSpPr>
          <p:cNvPr id="47" name="Google Shape;47;p1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 name="Slide Number Placeholder 6">
            <a:extLst>
              <a:ext uri="{FF2B5EF4-FFF2-40B4-BE49-F238E27FC236}">
                <a16:creationId xmlns:a16="http://schemas.microsoft.com/office/drawing/2014/main" id="{9D8E08A2-812C-4A59-A914-3912BB6D8424}"/>
              </a:ext>
            </a:extLst>
          </p:cNvPr>
          <p:cNvSpPr txBox="1">
            <a:spLocks/>
          </p:cNvSpPr>
          <p:nvPr userDrawn="1"/>
        </p:nvSpPr>
        <p:spPr>
          <a:xfrm>
            <a:off x="9215514" y="64371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1F8DFA-C4CA-B44D-8632-6C7F43F11341}" type="slidenum">
              <a:rPr lang="en-US" smtClean="0"/>
              <a:pPr/>
              <a:t>‹#›</a:t>
            </a:fld>
            <a:endParaRPr lang="en-US"/>
          </a:p>
        </p:txBody>
      </p:sp>
      <p:sp>
        <p:nvSpPr>
          <p:cNvPr id="8" name="Footer Placeholder 4">
            <a:extLst>
              <a:ext uri="{FF2B5EF4-FFF2-40B4-BE49-F238E27FC236}">
                <a16:creationId xmlns:a16="http://schemas.microsoft.com/office/drawing/2014/main" id="{183C7394-6F25-447A-965E-6F562D50CFC8}"/>
              </a:ext>
            </a:extLst>
          </p:cNvPr>
          <p:cNvSpPr txBox="1">
            <a:spLocks/>
          </p:cNvSpPr>
          <p:nvPr userDrawn="1"/>
        </p:nvSpPr>
        <p:spPr>
          <a:xfrm>
            <a:off x="180278" y="6448271"/>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rgbClr val="262261"/>
                </a:solidFill>
                <a:latin typeface="Fann Grotesque Medium" panose="020B0502050402040303"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CSS | Community Service Society</a:t>
            </a:r>
          </a:p>
        </p:txBody>
      </p:sp>
    </p:spTree>
    <p:extLst>
      <p:ext uri="{BB962C8B-B14F-4D97-AF65-F5344CB8AC3E}">
        <p14:creationId xmlns:p14="http://schemas.microsoft.com/office/powerpoint/2010/main" val="128594036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55091" y="494233"/>
            <a:ext cx="8578850" cy="677108"/>
          </a:xfrm>
        </p:spPr>
        <p:txBody>
          <a:bodyPr lIns="0" tIns="0" rIns="0" bIns="0"/>
          <a:lstStyle>
            <a:lvl1pPr>
              <a:defRPr sz="4400" b="1" i="0">
                <a:solidFill>
                  <a:srgbClr val="24205F"/>
                </a:solidFill>
                <a:latin typeface="Fann Grotesque  "/>
                <a:cs typeface="Calibri"/>
              </a:defRPr>
            </a:lvl1pPr>
          </a:lstStyle>
          <a:p>
            <a:endParaRPr/>
          </a:p>
        </p:txBody>
      </p:sp>
      <p:sp>
        <p:nvSpPr>
          <p:cNvPr id="3" name="Holder 3"/>
          <p:cNvSpPr>
            <a:spLocks noGrp="1"/>
          </p:cNvSpPr>
          <p:nvPr>
            <p:ph type="body" idx="1"/>
          </p:nvPr>
        </p:nvSpPr>
        <p:spPr>
          <a:xfrm>
            <a:off x="791997" y="1911476"/>
            <a:ext cx="9557385" cy="276999"/>
          </a:xfrm>
        </p:spPr>
        <p:txBody>
          <a:bodyPr lIns="0" tIns="0" rIns="0" bIns="0"/>
          <a:lstStyle>
            <a:lvl1pPr>
              <a:defRPr b="0" i="0">
                <a:solidFill>
                  <a:schemeClr val="tx1"/>
                </a:solidFill>
                <a:latin typeface="Fann Grotesque  "/>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F49E589-BB53-49BB-BE04-A38D1B9B7F2F}" type="datetime1">
              <a:rPr lang="en-US" smtClean="0"/>
              <a:t>11/20/2024</a:t>
            </a:fld>
            <a:endParaRPr lang="en-US"/>
          </a:p>
        </p:txBody>
      </p:sp>
      <p:sp>
        <p:nvSpPr>
          <p:cNvPr id="6" name="Holder 6"/>
          <p:cNvSpPr>
            <a:spLocks noGrp="1"/>
          </p:cNvSpPr>
          <p:nvPr>
            <p:ph type="sldNum" sz="quarter" idx="7"/>
          </p:nvPr>
        </p:nvSpPr>
        <p:spPr/>
        <p:txBody>
          <a:bodyPr lIns="0" tIns="0" rIns="0" bIns="0"/>
          <a:lstStyle>
            <a:lvl1pPr>
              <a:defRPr sz="1200" b="0" i="0">
                <a:solidFill>
                  <a:srgbClr val="878787"/>
                </a:solidFill>
                <a:latin typeface="Arial"/>
                <a:cs typeface="Arial"/>
              </a:defRPr>
            </a:lvl1pPr>
          </a:lstStyle>
          <a:p>
            <a:pPr marL="38100">
              <a:lnSpc>
                <a:spcPts val="1425"/>
              </a:lnSpc>
            </a:pPr>
            <a:fld id="{81D60167-4931-47E6-BA6A-407CBD079E47}" type="slidenum">
              <a:rPr spc="-5" dirty="0"/>
              <a:t>‹#›</a:t>
            </a:fld>
            <a:endParaRPr spc="-5"/>
          </a:p>
        </p:txBody>
      </p:sp>
    </p:spTree>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420368" y="1676400"/>
            <a:ext cx="9351010" cy="4398645"/>
          </a:xfrm>
          <a:custGeom>
            <a:avLst/>
            <a:gdLst/>
            <a:ahLst/>
            <a:cxnLst/>
            <a:rect l="l" t="t" r="r" b="b"/>
            <a:pathLst>
              <a:path w="9351010" h="4398645">
                <a:moveTo>
                  <a:pt x="7152512" y="0"/>
                </a:moveTo>
                <a:lnTo>
                  <a:pt x="7152512" y="1099565"/>
                </a:lnTo>
                <a:lnTo>
                  <a:pt x="0" y="1099565"/>
                </a:lnTo>
                <a:lnTo>
                  <a:pt x="0" y="3298571"/>
                </a:lnTo>
                <a:lnTo>
                  <a:pt x="7152512" y="3298571"/>
                </a:lnTo>
                <a:lnTo>
                  <a:pt x="7152512" y="4398137"/>
                </a:lnTo>
                <a:lnTo>
                  <a:pt x="9350883" y="2199132"/>
                </a:lnTo>
                <a:lnTo>
                  <a:pt x="7152512" y="0"/>
                </a:lnTo>
                <a:close/>
              </a:path>
            </a:pathLst>
          </a:custGeom>
          <a:solidFill>
            <a:srgbClr val="C8DDD3"/>
          </a:solidFill>
        </p:spPr>
        <p:txBody>
          <a:bodyPr wrap="square" lIns="0" tIns="0" rIns="0" bIns="0" rtlCol="0"/>
          <a:lstStyle/>
          <a:p>
            <a:endParaRPr/>
          </a:p>
        </p:txBody>
      </p:sp>
      <p:sp>
        <p:nvSpPr>
          <p:cNvPr id="17" name="bg object 17"/>
          <p:cNvSpPr/>
          <p:nvPr/>
        </p:nvSpPr>
        <p:spPr>
          <a:xfrm>
            <a:off x="594359" y="2999232"/>
            <a:ext cx="5370830" cy="1758314"/>
          </a:xfrm>
          <a:custGeom>
            <a:avLst/>
            <a:gdLst/>
            <a:ahLst/>
            <a:cxnLst/>
            <a:rect l="l" t="t" r="r" b="b"/>
            <a:pathLst>
              <a:path w="5370830" h="1758314">
                <a:moveTo>
                  <a:pt x="5077079" y="0"/>
                </a:moveTo>
                <a:lnTo>
                  <a:pt x="293268" y="0"/>
                </a:lnTo>
                <a:lnTo>
                  <a:pt x="245706" y="3809"/>
                </a:lnTo>
                <a:lnTo>
                  <a:pt x="200583" y="14985"/>
                </a:lnTo>
                <a:lnTo>
                  <a:pt x="158496" y="32765"/>
                </a:lnTo>
                <a:lnTo>
                  <a:pt x="120065" y="56514"/>
                </a:lnTo>
                <a:lnTo>
                  <a:pt x="85902" y="85851"/>
                </a:lnTo>
                <a:lnTo>
                  <a:pt x="56578" y="120014"/>
                </a:lnTo>
                <a:lnTo>
                  <a:pt x="32727" y="158368"/>
                </a:lnTo>
                <a:lnTo>
                  <a:pt x="14960" y="200405"/>
                </a:lnTo>
                <a:lnTo>
                  <a:pt x="3835" y="245490"/>
                </a:lnTo>
                <a:lnTo>
                  <a:pt x="0" y="292988"/>
                </a:lnTo>
                <a:lnTo>
                  <a:pt x="0" y="1465198"/>
                </a:lnTo>
                <a:lnTo>
                  <a:pt x="3835" y="1512696"/>
                </a:lnTo>
                <a:lnTo>
                  <a:pt x="14960" y="1557781"/>
                </a:lnTo>
                <a:lnTo>
                  <a:pt x="32727" y="1599818"/>
                </a:lnTo>
                <a:lnTo>
                  <a:pt x="56578" y="1638172"/>
                </a:lnTo>
                <a:lnTo>
                  <a:pt x="85902" y="1672335"/>
                </a:lnTo>
                <a:lnTo>
                  <a:pt x="120065" y="1701672"/>
                </a:lnTo>
                <a:lnTo>
                  <a:pt x="158496" y="1725421"/>
                </a:lnTo>
                <a:lnTo>
                  <a:pt x="200583" y="1743201"/>
                </a:lnTo>
                <a:lnTo>
                  <a:pt x="245706" y="1754377"/>
                </a:lnTo>
                <a:lnTo>
                  <a:pt x="293268" y="1758187"/>
                </a:lnTo>
                <a:lnTo>
                  <a:pt x="5077079" y="1758187"/>
                </a:lnTo>
                <a:lnTo>
                  <a:pt x="5124577" y="1754377"/>
                </a:lnTo>
                <a:lnTo>
                  <a:pt x="5169789" y="1743201"/>
                </a:lnTo>
                <a:lnTo>
                  <a:pt x="5211826" y="1725421"/>
                </a:lnTo>
                <a:lnTo>
                  <a:pt x="5250307" y="1701672"/>
                </a:lnTo>
                <a:lnTo>
                  <a:pt x="5284470" y="1672335"/>
                </a:lnTo>
                <a:lnTo>
                  <a:pt x="5313680" y="1638172"/>
                </a:lnTo>
                <a:lnTo>
                  <a:pt x="5337556" y="1599818"/>
                </a:lnTo>
                <a:lnTo>
                  <a:pt x="5355336" y="1557781"/>
                </a:lnTo>
                <a:lnTo>
                  <a:pt x="5366512" y="1512696"/>
                </a:lnTo>
                <a:lnTo>
                  <a:pt x="5370322" y="1465198"/>
                </a:lnTo>
                <a:lnTo>
                  <a:pt x="5370322" y="292988"/>
                </a:lnTo>
                <a:lnTo>
                  <a:pt x="5366512" y="245490"/>
                </a:lnTo>
                <a:lnTo>
                  <a:pt x="5355336" y="200405"/>
                </a:lnTo>
                <a:lnTo>
                  <a:pt x="5337556" y="158368"/>
                </a:lnTo>
                <a:lnTo>
                  <a:pt x="5313680" y="120014"/>
                </a:lnTo>
                <a:lnTo>
                  <a:pt x="5284470" y="85851"/>
                </a:lnTo>
                <a:lnTo>
                  <a:pt x="5250307" y="56514"/>
                </a:lnTo>
                <a:lnTo>
                  <a:pt x="5211826" y="32765"/>
                </a:lnTo>
                <a:lnTo>
                  <a:pt x="5169789" y="14985"/>
                </a:lnTo>
                <a:lnTo>
                  <a:pt x="5124577" y="3809"/>
                </a:lnTo>
                <a:lnTo>
                  <a:pt x="5077079" y="0"/>
                </a:lnTo>
                <a:close/>
              </a:path>
            </a:pathLst>
          </a:custGeom>
          <a:solidFill>
            <a:srgbClr val="01856A"/>
          </a:solidFill>
        </p:spPr>
        <p:txBody>
          <a:bodyPr wrap="square" lIns="0" tIns="0" rIns="0" bIns="0" rtlCol="0"/>
          <a:lstStyle/>
          <a:p>
            <a:endParaRPr/>
          </a:p>
        </p:txBody>
      </p:sp>
      <p:sp>
        <p:nvSpPr>
          <p:cNvPr id="18" name="bg object 18"/>
          <p:cNvSpPr/>
          <p:nvPr/>
        </p:nvSpPr>
        <p:spPr>
          <a:xfrm>
            <a:off x="594359" y="2999232"/>
            <a:ext cx="5370830" cy="1758314"/>
          </a:xfrm>
          <a:custGeom>
            <a:avLst/>
            <a:gdLst/>
            <a:ahLst/>
            <a:cxnLst/>
            <a:rect l="l" t="t" r="r" b="b"/>
            <a:pathLst>
              <a:path w="5370830" h="1758314">
                <a:moveTo>
                  <a:pt x="0" y="292988"/>
                </a:moveTo>
                <a:lnTo>
                  <a:pt x="3835" y="245490"/>
                </a:lnTo>
                <a:lnTo>
                  <a:pt x="14960" y="200405"/>
                </a:lnTo>
                <a:lnTo>
                  <a:pt x="32727" y="158368"/>
                </a:lnTo>
                <a:lnTo>
                  <a:pt x="56578" y="120014"/>
                </a:lnTo>
                <a:lnTo>
                  <a:pt x="85902" y="85851"/>
                </a:lnTo>
                <a:lnTo>
                  <a:pt x="120065" y="56514"/>
                </a:lnTo>
                <a:lnTo>
                  <a:pt x="158496" y="32765"/>
                </a:lnTo>
                <a:lnTo>
                  <a:pt x="200571" y="14985"/>
                </a:lnTo>
                <a:lnTo>
                  <a:pt x="245706" y="3809"/>
                </a:lnTo>
                <a:lnTo>
                  <a:pt x="293268" y="0"/>
                </a:lnTo>
                <a:lnTo>
                  <a:pt x="5077079" y="0"/>
                </a:lnTo>
                <a:lnTo>
                  <a:pt x="5124577" y="3809"/>
                </a:lnTo>
                <a:lnTo>
                  <a:pt x="5169789" y="14985"/>
                </a:lnTo>
                <a:lnTo>
                  <a:pt x="5211826" y="32765"/>
                </a:lnTo>
                <a:lnTo>
                  <a:pt x="5250307" y="56514"/>
                </a:lnTo>
                <a:lnTo>
                  <a:pt x="5284470" y="85851"/>
                </a:lnTo>
                <a:lnTo>
                  <a:pt x="5313680" y="120014"/>
                </a:lnTo>
                <a:lnTo>
                  <a:pt x="5337556" y="158368"/>
                </a:lnTo>
                <a:lnTo>
                  <a:pt x="5355336" y="200405"/>
                </a:lnTo>
                <a:lnTo>
                  <a:pt x="5366512" y="245490"/>
                </a:lnTo>
                <a:lnTo>
                  <a:pt x="5370322" y="292988"/>
                </a:lnTo>
                <a:lnTo>
                  <a:pt x="5370322" y="1465198"/>
                </a:lnTo>
                <a:lnTo>
                  <a:pt x="5366512" y="1512696"/>
                </a:lnTo>
                <a:lnTo>
                  <a:pt x="5355336" y="1557781"/>
                </a:lnTo>
                <a:lnTo>
                  <a:pt x="5337556" y="1599818"/>
                </a:lnTo>
                <a:lnTo>
                  <a:pt x="5313680" y="1638172"/>
                </a:lnTo>
                <a:lnTo>
                  <a:pt x="5284470" y="1672335"/>
                </a:lnTo>
                <a:lnTo>
                  <a:pt x="5250307" y="1701672"/>
                </a:lnTo>
                <a:lnTo>
                  <a:pt x="5211826" y="1725421"/>
                </a:lnTo>
                <a:lnTo>
                  <a:pt x="5169789" y="1743201"/>
                </a:lnTo>
                <a:lnTo>
                  <a:pt x="5124577" y="1754377"/>
                </a:lnTo>
                <a:lnTo>
                  <a:pt x="5077079" y="1758187"/>
                </a:lnTo>
                <a:lnTo>
                  <a:pt x="293268" y="1758187"/>
                </a:lnTo>
                <a:lnTo>
                  <a:pt x="245706" y="1754377"/>
                </a:lnTo>
                <a:lnTo>
                  <a:pt x="200571" y="1743201"/>
                </a:lnTo>
                <a:lnTo>
                  <a:pt x="158496" y="1725421"/>
                </a:lnTo>
                <a:lnTo>
                  <a:pt x="120065" y="1701672"/>
                </a:lnTo>
                <a:lnTo>
                  <a:pt x="85902" y="1672335"/>
                </a:lnTo>
                <a:lnTo>
                  <a:pt x="56578" y="1638172"/>
                </a:lnTo>
                <a:lnTo>
                  <a:pt x="32727" y="1599818"/>
                </a:lnTo>
                <a:lnTo>
                  <a:pt x="14960" y="1557781"/>
                </a:lnTo>
                <a:lnTo>
                  <a:pt x="3835" y="1512696"/>
                </a:lnTo>
                <a:lnTo>
                  <a:pt x="0" y="1465198"/>
                </a:lnTo>
                <a:lnTo>
                  <a:pt x="0" y="292988"/>
                </a:lnTo>
                <a:close/>
              </a:path>
            </a:pathLst>
          </a:custGeom>
          <a:ln w="19050">
            <a:solidFill>
              <a:srgbClr val="FFFFFF"/>
            </a:solidFill>
          </a:ln>
        </p:spPr>
        <p:txBody>
          <a:bodyPr wrap="square" lIns="0" tIns="0" rIns="0" bIns="0" rtlCol="0"/>
          <a:lstStyle/>
          <a:p>
            <a:endParaRPr/>
          </a:p>
        </p:txBody>
      </p:sp>
      <p:sp>
        <p:nvSpPr>
          <p:cNvPr id="2" name="Holder 2"/>
          <p:cNvSpPr>
            <a:spLocks noGrp="1"/>
          </p:cNvSpPr>
          <p:nvPr>
            <p:ph type="title"/>
          </p:nvPr>
        </p:nvSpPr>
        <p:spPr>
          <a:xfrm>
            <a:off x="755091" y="494233"/>
            <a:ext cx="8578850" cy="677108"/>
          </a:xfrm>
        </p:spPr>
        <p:txBody>
          <a:bodyPr lIns="0" tIns="0" rIns="0" bIns="0"/>
          <a:lstStyle>
            <a:lvl1pPr>
              <a:defRPr sz="4400" b="1" i="0">
                <a:solidFill>
                  <a:srgbClr val="24205F"/>
                </a:solidFill>
                <a:latin typeface="Fann Grotesque  "/>
                <a:cs typeface="Calibri"/>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atin typeface="Fann Grotesque  "/>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atin typeface="Fann Grotesque  "/>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3B8FB2BB-F437-48B0-BF11-3409C2246F80}" type="datetime1">
              <a:rPr lang="en-US" smtClean="0"/>
              <a:t>11/20/2024</a:t>
            </a:fld>
            <a:endParaRPr lang="en-US"/>
          </a:p>
        </p:txBody>
      </p:sp>
      <p:sp>
        <p:nvSpPr>
          <p:cNvPr id="7" name="Holder 7"/>
          <p:cNvSpPr>
            <a:spLocks noGrp="1"/>
          </p:cNvSpPr>
          <p:nvPr>
            <p:ph type="sldNum" sz="quarter" idx="7"/>
          </p:nvPr>
        </p:nvSpPr>
        <p:spPr/>
        <p:txBody>
          <a:bodyPr lIns="0" tIns="0" rIns="0" bIns="0"/>
          <a:lstStyle>
            <a:lvl1pPr>
              <a:defRPr sz="1200" b="0" i="0">
                <a:solidFill>
                  <a:srgbClr val="878787"/>
                </a:solidFill>
                <a:latin typeface="Arial"/>
                <a:cs typeface="Arial"/>
              </a:defRPr>
            </a:lvl1pPr>
          </a:lstStyle>
          <a:p>
            <a:pPr marL="38100">
              <a:lnSpc>
                <a:spcPts val="1425"/>
              </a:lnSpc>
            </a:pPr>
            <a:fld id="{81D60167-4931-47E6-BA6A-407CBD079E47}" type="slidenum">
              <a:rPr spc="-5" dirty="0"/>
              <a:t>‹#›</a:t>
            </a:fld>
            <a:endParaRPr spc="-5"/>
          </a:p>
        </p:txBody>
      </p:sp>
    </p:spTree>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755091" y="494233"/>
            <a:ext cx="8578850" cy="677108"/>
          </a:xfrm>
        </p:spPr>
        <p:txBody>
          <a:bodyPr lIns="0" tIns="0" rIns="0" bIns="0"/>
          <a:lstStyle>
            <a:lvl1pPr>
              <a:defRPr sz="4400" b="1" i="0">
                <a:solidFill>
                  <a:srgbClr val="24205F"/>
                </a:solidFill>
                <a:latin typeface="Fann Grotesque  "/>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68584904-D900-4106-B44D-6B0CA8C0476F}" type="datetime1">
              <a:rPr lang="en-US" smtClean="0"/>
              <a:t>11/20/2024</a:t>
            </a:fld>
            <a:endParaRPr lang="en-US"/>
          </a:p>
        </p:txBody>
      </p:sp>
      <p:sp>
        <p:nvSpPr>
          <p:cNvPr id="5" name="Holder 5"/>
          <p:cNvSpPr>
            <a:spLocks noGrp="1"/>
          </p:cNvSpPr>
          <p:nvPr>
            <p:ph type="sldNum" sz="quarter" idx="7"/>
          </p:nvPr>
        </p:nvSpPr>
        <p:spPr/>
        <p:txBody>
          <a:bodyPr lIns="0" tIns="0" rIns="0" bIns="0"/>
          <a:lstStyle>
            <a:lvl1pPr>
              <a:defRPr sz="1200" b="0" i="0">
                <a:solidFill>
                  <a:srgbClr val="878787"/>
                </a:solidFill>
                <a:latin typeface="Arial"/>
                <a:cs typeface="Arial"/>
              </a:defRPr>
            </a:lvl1pPr>
          </a:lstStyle>
          <a:p>
            <a:pPr marL="38100">
              <a:lnSpc>
                <a:spcPts val="1425"/>
              </a:lnSpc>
            </a:pPr>
            <a:fld id="{81D60167-4931-47E6-BA6A-407CBD079E47}" type="slidenum">
              <a:rPr spc="-5" dirty="0"/>
              <a:t>‹#›</a:t>
            </a:fld>
            <a:endParaRPr spc="-5"/>
          </a:p>
        </p:txBody>
      </p:sp>
    </p:spTree>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CC0EBE32-40D2-4816-BA91-60772F458785}" type="datetime1">
              <a:rPr lang="en-US" smtClean="0"/>
              <a:t>11/20/2024</a:t>
            </a:fld>
            <a:endParaRPr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Title Slide (B)">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2D6AD-3AAA-CF4B-B8E4-387CD0506A44}"/>
              </a:ext>
            </a:extLst>
          </p:cNvPr>
          <p:cNvSpPr>
            <a:spLocks noGrp="1"/>
          </p:cNvSpPr>
          <p:nvPr>
            <p:ph type="title"/>
          </p:nvPr>
        </p:nvSpPr>
        <p:spPr>
          <a:xfrm>
            <a:off x="1978954" y="784187"/>
            <a:ext cx="8234091" cy="2852737"/>
          </a:xfrm>
        </p:spPr>
        <p:txBody>
          <a:bodyPr anchor="b">
            <a:normAutofit/>
          </a:bodyPr>
          <a:lstStyle>
            <a:lvl1pPr algn="ctr">
              <a:defRPr sz="4400" b="0">
                <a:solidFill>
                  <a:srgbClr val="262261"/>
                </a:solidFill>
                <a:latin typeface="Fann Grotesque"/>
                <a:ea typeface="FangSong" panose="02010609060101010101" pitchFamily="49" charset="-122"/>
              </a:defRPr>
            </a:lvl1pPr>
          </a:lstStyle>
          <a:p>
            <a:r>
              <a:rPr lang="en-US"/>
              <a:t>Click to edit Master title style</a:t>
            </a:r>
          </a:p>
        </p:txBody>
      </p:sp>
      <p:sp>
        <p:nvSpPr>
          <p:cNvPr id="3" name="Text Placeholder 2">
            <a:extLst>
              <a:ext uri="{FF2B5EF4-FFF2-40B4-BE49-F238E27FC236}">
                <a16:creationId xmlns:a16="http://schemas.microsoft.com/office/drawing/2014/main" id="{0620D1EF-842B-674B-B258-83FC1E4201CA}"/>
              </a:ext>
            </a:extLst>
          </p:cNvPr>
          <p:cNvSpPr>
            <a:spLocks noGrp="1"/>
          </p:cNvSpPr>
          <p:nvPr>
            <p:ph type="body" idx="1"/>
          </p:nvPr>
        </p:nvSpPr>
        <p:spPr>
          <a:xfrm>
            <a:off x="1978954" y="3663912"/>
            <a:ext cx="8234091" cy="1500187"/>
          </a:xfrm>
        </p:spPr>
        <p:txBody>
          <a:bodyPr>
            <a:normAutofit/>
          </a:bodyPr>
          <a:lstStyle>
            <a:lvl1pPr marL="0" indent="0" algn="ctr">
              <a:buNone/>
              <a:defRPr sz="1800">
                <a:solidFill>
                  <a:schemeClr val="tx1">
                    <a:lumMod val="75000"/>
                    <a:lumOff val="25000"/>
                  </a:schemeClr>
                </a:solidFill>
                <a:latin typeface="Fann Grotesque"/>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1144534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C)">
    <p:bg>
      <p:bgPr>
        <a:solidFill>
          <a:schemeClr val="bg1"/>
        </a:solidFill>
        <a:effectLst/>
      </p:bgPr>
    </p:bg>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7EBE08A9-E327-7C13-DC04-87D9F36C50E6}"/>
              </a:ext>
            </a:extLst>
          </p:cNvPr>
          <p:cNvPicPr>
            <a:picLocks noChangeAspect="1"/>
          </p:cNvPicPr>
          <p:nvPr userDrawn="1"/>
        </p:nvPicPr>
        <p:blipFill>
          <a:blip r:embed="rId2"/>
          <a:srcRect l="237" t="7837" b="7935"/>
          <a:stretch>
            <a:fillRect/>
          </a:stretch>
        </p:blipFill>
        <p:spPr>
          <a:xfrm>
            <a:off x="548" y="0"/>
            <a:ext cx="12191452" cy="6858000"/>
          </a:xfrm>
          <a:prstGeom prst="rect">
            <a:avLst/>
          </a:prstGeom>
        </p:spPr>
      </p:pic>
      <p:sp>
        <p:nvSpPr>
          <p:cNvPr id="3" name="Text Placeholder 2">
            <a:extLst>
              <a:ext uri="{FF2B5EF4-FFF2-40B4-BE49-F238E27FC236}">
                <a16:creationId xmlns:a16="http://schemas.microsoft.com/office/drawing/2014/main" id="{0620D1EF-842B-674B-B258-83FC1E4201CA}"/>
              </a:ext>
            </a:extLst>
          </p:cNvPr>
          <p:cNvSpPr>
            <a:spLocks noGrp="1"/>
          </p:cNvSpPr>
          <p:nvPr>
            <p:ph type="body" idx="1"/>
          </p:nvPr>
        </p:nvSpPr>
        <p:spPr>
          <a:xfrm>
            <a:off x="552450" y="4049701"/>
            <a:ext cx="8234091" cy="369332"/>
          </a:xfrm>
        </p:spPr>
        <p:txBody>
          <a:bodyPr/>
          <a:lstStyle>
            <a:lvl1pPr marL="0" indent="0">
              <a:buNone/>
              <a:defRPr sz="2400">
                <a:solidFill>
                  <a:schemeClr val="bg1"/>
                </a:solidFill>
                <a:latin typeface="Fann Grotesque"/>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Freeform 5">
            <a:extLst>
              <a:ext uri="{FF2B5EF4-FFF2-40B4-BE49-F238E27FC236}">
                <a16:creationId xmlns:a16="http://schemas.microsoft.com/office/drawing/2014/main" id="{F4663E97-C893-9ECF-6940-CC0DED87C83A}"/>
              </a:ext>
            </a:extLst>
          </p:cNvPr>
          <p:cNvSpPr/>
          <p:nvPr userDrawn="1"/>
        </p:nvSpPr>
        <p:spPr>
          <a:xfrm>
            <a:off x="8111592" y="5688024"/>
            <a:ext cx="1528820" cy="1003233"/>
          </a:xfrm>
          <a:custGeom>
            <a:avLst/>
            <a:gdLst/>
            <a:ahLst/>
            <a:cxnLst/>
            <a:rect l="l" t="t" r="r" b="b"/>
            <a:pathLst>
              <a:path w="2137189" h="1468650">
                <a:moveTo>
                  <a:pt x="0" y="0"/>
                </a:moveTo>
                <a:lnTo>
                  <a:pt x="2137188" y="0"/>
                </a:lnTo>
                <a:lnTo>
                  <a:pt x="2137188" y="1468651"/>
                </a:lnTo>
                <a:lnTo>
                  <a:pt x="0" y="1468651"/>
                </a:lnTo>
                <a:lnTo>
                  <a:pt x="0" y="0"/>
                </a:lnTo>
                <a:close/>
              </a:path>
            </a:pathLst>
          </a:custGeom>
          <a:blipFill>
            <a:blip r:embed="rId3"/>
            <a:stretch>
              <a:fillRect/>
            </a:stretch>
          </a:blipFill>
        </p:spPr>
        <p:txBody>
          <a:bodyPr/>
          <a:lstStyle/>
          <a:p>
            <a:endParaRPr lang="en-US"/>
          </a:p>
        </p:txBody>
      </p:sp>
      <p:sp>
        <p:nvSpPr>
          <p:cNvPr id="9" name="Freeform 6">
            <a:extLst>
              <a:ext uri="{FF2B5EF4-FFF2-40B4-BE49-F238E27FC236}">
                <a16:creationId xmlns:a16="http://schemas.microsoft.com/office/drawing/2014/main" id="{5A042DE1-C65E-2D54-3082-F64CABCB7D76}"/>
              </a:ext>
            </a:extLst>
          </p:cNvPr>
          <p:cNvSpPr/>
          <p:nvPr userDrawn="1"/>
        </p:nvSpPr>
        <p:spPr>
          <a:xfrm>
            <a:off x="10287001" y="5562600"/>
            <a:ext cx="1295400" cy="1128657"/>
          </a:xfrm>
          <a:custGeom>
            <a:avLst/>
            <a:gdLst/>
            <a:ahLst/>
            <a:cxnLst/>
            <a:rect l="l" t="t" r="r" b="b"/>
            <a:pathLst>
              <a:path w="1778551" h="1585857">
                <a:moveTo>
                  <a:pt x="0" y="0"/>
                </a:moveTo>
                <a:lnTo>
                  <a:pt x="1778551" y="0"/>
                </a:lnTo>
                <a:lnTo>
                  <a:pt x="1778551" y="1585858"/>
                </a:lnTo>
                <a:lnTo>
                  <a:pt x="0" y="1585858"/>
                </a:lnTo>
                <a:lnTo>
                  <a:pt x="0" y="0"/>
                </a:lnTo>
                <a:close/>
              </a:path>
            </a:pathLst>
          </a:custGeom>
          <a:blipFill>
            <a:blip r:embed="rId4"/>
            <a:stretch>
              <a:fillRect/>
            </a:stretch>
          </a:blipFill>
        </p:spPr>
        <p:txBody>
          <a:bodyPr/>
          <a:lstStyle/>
          <a:p>
            <a:endParaRPr lang="en-US"/>
          </a:p>
        </p:txBody>
      </p:sp>
      <p:sp>
        <p:nvSpPr>
          <p:cNvPr id="10" name="Title 1">
            <a:extLst>
              <a:ext uri="{FF2B5EF4-FFF2-40B4-BE49-F238E27FC236}">
                <a16:creationId xmlns:a16="http://schemas.microsoft.com/office/drawing/2014/main" id="{7F87300B-577E-6811-4DF8-DD64027C7DD4}"/>
              </a:ext>
            </a:extLst>
          </p:cNvPr>
          <p:cNvSpPr>
            <a:spLocks noGrp="1"/>
          </p:cNvSpPr>
          <p:nvPr>
            <p:ph type="title"/>
          </p:nvPr>
        </p:nvSpPr>
        <p:spPr>
          <a:xfrm>
            <a:off x="457200" y="1347743"/>
            <a:ext cx="8578850" cy="1015663"/>
          </a:xfrm>
        </p:spPr>
        <p:txBody>
          <a:bodyPr/>
          <a:lstStyle>
            <a:lvl1pPr>
              <a:defRPr sz="6600">
                <a:solidFill>
                  <a:schemeClr val="bg1"/>
                </a:solidFill>
                <a:latin typeface="Barlow" panose="00000500000000000000" pitchFamily="2" charset="0"/>
              </a:defRPr>
            </a:lvl1pPr>
          </a:lstStyle>
          <a:p>
            <a:endParaRPr lang="en-US"/>
          </a:p>
        </p:txBody>
      </p:sp>
    </p:spTree>
    <p:extLst>
      <p:ext uri="{BB962C8B-B14F-4D97-AF65-F5344CB8AC3E}">
        <p14:creationId xmlns:p14="http://schemas.microsoft.com/office/powerpoint/2010/main" val="356816932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Title Slide (C)">
    <p:bg>
      <p:bgPr>
        <a:solidFill>
          <a:schemeClr val="bg1"/>
        </a:solidFill>
        <a:effectLst/>
      </p:bgPr>
    </p:bg>
    <p:spTree>
      <p:nvGrpSpPr>
        <p:cNvPr id="1" name=""/>
        <p:cNvGrpSpPr/>
        <p:nvPr/>
      </p:nvGrpSpPr>
      <p:grpSpPr>
        <a:xfrm>
          <a:off x="0" y="0"/>
          <a:ext cx="0" cy="0"/>
          <a:chOff x="0" y="0"/>
          <a:chExt cx="0" cy="0"/>
        </a:xfrm>
      </p:grpSpPr>
      <p:sp>
        <p:nvSpPr>
          <p:cNvPr id="4" name="Trapezoid 4">
            <a:extLst>
              <a:ext uri="{FF2B5EF4-FFF2-40B4-BE49-F238E27FC236}">
                <a16:creationId xmlns:a16="http://schemas.microsoft.com/office/drawing/2014/main" id="{ACDAA4E9-7A08-6341-BF16-444F1DA97D95}"/>
              </a:ext>
            </a:extLst>
          </p:cNvPr>
          <p:cNvSpPr/>
          <p:nvPr userDrawn="1"/>
        </p:nvSpPr>
        <p:spPr>
          <a:xfrm rot="16200000" flipH="1">
            <a:off x="2702466" y="-2733404"/>
            <a:ext cx="6451602" cy="11867612"/>
          </a:xfrm>
          <a:custGeom>
            <a:avLst/>
            <a:gdLst>
              <a:gd name="connsiteX0" fmla="*/ 0 w 3331971"/>
              <a:gd name="connsiteY0" fmla="*/ 5921298 h 5921298"/>
              <a:gd name="connsiteX1" fmla="*/ 0 w 3331971"/>
              <a:gd name="connsiteY1" fmla="*/ 0 h 5921298"/>
              <a:gd name="connsiteX2" fmla="*/ 3331971 w 3331971"/>
              <a:gd name="connsiteY2" fmla="*/ 0 h 5921298"/>
              <a:gd name="connsiteX3" fmla="*/ 3331971 w 3331971"/>
              <a:gd name="connsiteY3" fmla="*/ 5921298 h 5921298"/>
              <a:gd name="connsiteX4" fmla="*/ 0 w 3331971"/>
              <a:gd name="connsiteY4" fmla="*/ 5921298 h 5921298"/>
              <a:gd name="connsiteX0" fmla="*/ 0 w 8104693"/>
              <a:gd name="connsiteY0" fmla="*/ 5965903 h 5965903"/>
              <a:gd name="connsiteX1" fmla="*/ 0 w 8104693"/>
              <a:gd name="connsiteY1" fmla="*/ 44605 h 5965903"/>
              <a:gd name="connsiteX2" fmla="*/ 8104693 w 8104693"/>
              <a:gd name="connsiteY2" fmla="*/ 0 h 5965903"/>
              <a:gd name="connsiteX3" fmla="*/ 3331971 w 8104693"/>
              <a:gd name="connsiteY3" fmla="*/ 5965903 h 5965903"/>
              <a:gd name="connsiteX4" fmla="*/ 0 w 8104693"/>
              <a:gd name="connsiteY4" fmla="*/ 5965903 h 5965903"/>
              <a:gd name="connsiteX0" fmla="*/ 0 w 8104693"/>
              <a:gd name="connsiteY0" fmla="*/ 5921298 h 5921298"/>
              <a:gd name="connsiteX1" fmla="*/ 0 w 8104693"/>
              <a:gd name="connsiteY1" fmla="*/ 0 h 5921298"/>
              <a:gd name="connsiteX2" fmla="*/ 8104693 w 8104693"/>
              <a:gd name="connsiteY2" fmla="*/ 22303 h 5921298"/>
              <a:gd name="connsiteX3" fmla="*/ 3331971 w 8104693"/>
              <a:gd name="connsiteY3" fmla="*/ 5921298 h 5921298"/>
              <a:gd name="connsiteX4" fmla="*/ 0 w 8104693"/>
              <a:gd name="connsiteY4" fmla="*/ 5921298 h 5921298"/>
              <a:gd name="connsiteX0" fmla="*/ 0 w 8104693"/>
              <a:gd name="connsiteY0" fmla="*/ 5921298 h 5921298"/>
              <a:gd name="connsiteX1" fmla="*/ 0 w 8104693"/>
              <a:gd name="connsiteY1" fmla="*/ 0 h 5921298"/>
              <a:gd name="connsiteX2" fmla="*/ 8104693 w 8104693"/>
              <a:gd name="connsiteY2" fmla="*/ 22303 h 5921298"/>
              <a:gd name="connsiteX3" fmla="*/ 4621803 w 8104693"/>
              <a:gd name="connsiteY3" fmla="*/ 5921298 h 5921298"/>
              <a:gd name="connsiteX4" fmla="*/ 0 w 8104693"/>
              <a:gd name="connsiteY4" fmla="*/ 5921298 h 5921298"/>
              <a:gd name="connsiteX0" fmla="*/ 0 w 8104693"/>
              <a:gd name="connsiteY0" fmla="*/ 5921298 h 5921298"/>
              <a:gd name="connsiteX1" fmla="*/ 0 w 8104693"/>
              <a:gd name="connsiteY1" fmla="*/ 0 h 5921298"/>
              <a:gd name="connsiteX2" fmla="*/ 8104693 w 8104693"/>
              <a:gd name="connsiteY2" fmla="*/ 22303 h 5921298"/>
              <a:gd name="connsiteX3" fmla="*/ 5159902 w 8104693"/>
              <a:gd name="connsiteY3" fmla="*/ 5921298 h 5921298"/>
              <a:gd name="connsiteX4" fmla="*/ 0 w 8104693"/>
              <a:gd name="connsiteY4" fmla="*/ 5921298 h 5921298"/>
              <a:gd name="connsiteX0" fmla="*/ 0 w 8104693"/>
              <a:gd name="connsiteY0" fmla="*/ 5921298 h 5921298"/>
              <a:gd name="connsiteX1" fmla="*/ 0 w 8104693"/>
              <a:gd name="connsiteY1" fmla="*/ 0 h 5921298"/>
              <a:gd name="connsiteX2" fmla="*/ 8104693 w 8104693"/>
              <a:gd name="connsiteY2" fmla="*/ 22303 h 5921298"/>
              <a:gd name="connsiteX3" fmla="*/ 7334082 w 8104693"/>
              <a:gd name="connsiteY3" fmla="*/ 1579012 h 5921298"/>
              <a:gd name="connsiteX4" fmla="*/ 5159902 w 8104693"/>
              <a:gd name="connsiteY4" fmla="*/ 5921298 h 5921298"/>
              <a:gd name="connsiteX5" fmla="*/ 0 w 8104693"/>
              <a:gd name="connsiteY5" fmla="*/ 5921298 h 5921298"/>
              <a:gd name="connsiteX0" fmla="*/ 0 w 8104693"/>
              <a:gd name="connsiteY0" fmla="*/ 5921298 h 5934241"/>
              <a:gd name="connsiteX1" fmla="*/ 0 w 8104693"/>
              <a:gd name="connsiteY1" fmla="*/ 0 h 5934241"/>
              <a:gd name="connsiteX2" fmla="*/ 8104693 w 8104693"/>
              <a:gd name="connsiteY2" fmla="*/ 22303 h 5934241"/>
              <a:gd name="connsiteX3" fmla="*/ 7334082 w 8104693"/>
              <a:gd name="connsiteY3" fmla="*/ 1579012 h 5934241"/>
              <a:gd name="connsiteX4" fmla="*/ 4890853 w 8104693"/>
              <a:gd name="connsiteY4" fmla="*/ 5934241 h 5934241"/>
              <a:gd name="connsiteX5" fmla="*/ 0 w 8104693"/>
              <a:gd name="connsiteY5" fmla="*/ 5921298 h 5934241"/>
              <a:gd name="connsiteX0" fmla="*/ 0 w 7815714"/>
              <a:gd name="connsiteY0" fmla="*/ 5921298 h 5934241"/>
              <a:gd name="connsiteX1" fmla="*/ 0 w 7815714"/>
              <a:gd name="connsiteY1" fmla="*/ 0 h 5934241"/>
              <a:gd name="connsiteX2" fmla="*/ 7815714 w 7815714"/>
              <a:gd name="connsiteY2" fmla="*/ 22303 h 5934241"/>
              <a:gd name="connsiteX3" fmla="*/ 7334082 w 7815714"/>
              <a:gd name="connsiteY3" fmla="*/ 1579012 h 5934241"/>
              <a:gd name="connsiteX4" fmla="*/ 4890853 w 7815714"/>
              <a:gd name="connsiteY4" fmla="*/ 5934241 h 5934241"/>
              <a:gd name="connsiteX5" fmla="*/ 0 w 7815714"/>
              <a:gd name="connsiteY5" fmla="*/ 5921298 h 5934241"/>
              <a:gd name="connsiteX0" fmla="*/ 0 w 7815714"/>
              <a:gd name="connsiteY0" fmla="*/ 5921298 h 5934241"/>
              <a:gd name="connsiteX1" fmla="*/ 0 w 7815714"/>
              <a:gd name="connsiteY1" fmla="*/ 0 h 5934241"/>
              <a:gd name="connsiteX2" fmla="*/ 7815714 w 7815714"/>
              <a:gd name="connsiteY2" fmla="*/ 22303 h 5934241"/>
              <a:gd name="connsiteX3" fmla="*/ 4890853 w 7815714"/>
              <a:gd name="connsiteY3" fmla="*/ 5934241 h 5934241"/>
              <a:gd name="connsiteX4" fmla="*/ 0 w 7815714"/>
              <a:gd name="connsiteY4" fmla="*/ 5921298 h 5934241"/>
              <a:gd name="connsiteX0" fmla="*/ 0 w 7855573"/>
              <a:gd name="connsiteY0" fmla="*/ 5924880 h 5937823"/>
              <a:gd name="connsiteX1" fmla="*/ 0 w 7855573"/>
              <a:gd name="connsiteY1" fmla="*/ 3582 h 5937823"/>
              <a:gd name="connsiteX2" fmla="*/ 7855573 w 7855573"/>
              <a:gd name="connsiteY2" fmla="*/ 0 h 5937823"/>
              <a:gd name="connsiteX3" fmla="*/ 4890853 w 7855573"/>
              <a:gd name="connsiteY3" fmla="*/ 5937823 h 5937823"/>
              <a:gd name="connsiteX4" fmla="*/ 0 w 7855573"/>
              <a:gd name="connsiteY4" fmla="*/ 5924880 h 5937823"/>
              <a:gd name="connsiteX0" fmla="*/ 0 w 7855573"/>
              <a:gd name="connsiteY0" fmla="*/ 5924880 h 5925947"/>
              <a:gd name="connsiteX1" fmla="*/ 0 w 7855573"/>
              <a:gd name="connsiteY1" fmla="*/ 3582 h 5925947"/>
              <a:gd name="connsiteX2" fmla="*/ 7855573 w 7855573"/>
              <a:gd name="connsiteY2" fmla="*/ 0 h 5925947"/>
              <a:gd name="connsiteX3" fmla="*/ 6219787 w 7855573"/>
              <a:gd name="connsiteY3" fmla="*/ 5925947 h 5925947"/>
              <a:gd name="connsiteX4" fmla="*/ 0 w 7855573"/>
              <a:gd name="connsiteY4" fmla="*/ 5924880 h 5925947"/>
              <a:gd name="connsiteX0" fmla="*/ 0 w 7221560"/>
              <a:gd name="connsiteY0" fmla="*/ 5931231 h 5932298"/>
              <a:gd name="connsiteX1" fmla="*/ 0 w 7221560"/>
              <a:gd name="connsiteY1" fmla="*/ 9933 h 5932298"/>
              <a:gd name="connsiteX2" fmla="*/ 7221560 w 7221560"/>
              <a:gd name="connsiteY2" fmla="*/ 0 h 5932298"/>
              <a:gd name="connsiteX3" fmla="*/ 6219787 w 7221560"/>
              <a:gd name="connsiteY3" fmla="*/ 5932298 h 5932298"/>
              <a:gd name="connsiteX4" fmla="*/ 0 w 7221560"/>
              <a:gd name="connsiteY4" fmla="*/ 5931231 h 5932298"/>
              <a:gd name="connsiteX0" fmla="*/ 15463 w 7237023"/>
              <a:gd name="connsiteY0" fmla="*/ 5931231 h 5932298"/>
              <a:gd name="connsiteX1" fmla="*/ 0 w 7237023"/>
              <a:gd name="connsiteY1" fmla="*/ 9933 h 5932298"/>
              <a:gd name="connsiteX2" fmla="*/ 7237023 w 7237023"/>
              <a:gd name="connsiteY2" fmla="*/ 0 h 5932298"/>
              <a:gd name="connsiteX3" fmla="*/ 6235250 w 7237023"/>
              <a:gd name="connsiteY3" fmla="*/ 5932298 h 5932298"/>
              <a:gd name="connsiteX4" fmla="*/ 15463 w 7237023"/>
              <a:gd name="connsiteY4" fmla="*/ 5931231 h 5932298"/>
              <a:gd name="connsiteX0" fmla="*/ 30927 w 7252487"/>
              <a:gd name="connsiteY0" fmla="*/ 5934001 h 5935068"/>
              <a:gd name="connsiteX1" fmla="*/ 0 w 7252487"/>
              <a:gd name="connsiteY1" fmla="*/ 0 h 5935068"/>
              <a:gd name="connsiteX2" fmla="*/ 7252487 w 7252487"/>
              <a:gd name="connsiteY2" fmla="*/ 2770 h 5935068"/>
              <a:gd name="connsiteX3" fmla="*/ 6250714 w 7252487"/>
              <a:gd name="connsiteY3" fmla="*/ 5935068 h 5935068"/>
              <a:gd name="connsiteX4" fmla="*/ 30927 w 7252487"/>
              <a:gd name="connsiteY4" fmla="*/ 5934001 h 5935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2487" h="5935068">
                <a:moveTo>
                  <a:pt x="30927" y="5934001"/>
                </a:moveTo>
                <a:cubicBezTo>
                  <a:pt x="25773" y="3960235"/>
                  <a:pt x="5154" y="1973766"/>
                  <a:pt x="0" y="0"/>
                </a:cubicBezTo>
                <a:lnTo>
                  <a:pt x="7252487" y="2770"/>
                </a:lnTo>
                <a:lnTo>
                  <a:pt x="6250714" y="5935068"/>
                </a:lnTo>
                <a:lnTo>
                  <a:pt x="30927" y="5934001"/>
                </a:lnTo>
                <a:close/>
              </a:path>
            </a:pathLst>
          </a:custGeom>
          <a:solidFill>
            <a:srgbClr val="DF63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A2D6AD-3AAA-CF4B-B8E4-387CD0506A44}"/>
              </a:ext>
            </a:extLst>
          </p:cNvPr>
          <p:cNvSpPr>
            <a:spLocks noGrp="1"/>
          </p:cNvSpPr>
          <p:nvPr>
            <p:ph type="title"/>
          </p:nvPr>
        </p:nvSpPr>
        <p:spPr>
          <a:xfrm>
            <a:off x="552449" y="1169976"/>
            <a:ext cx="8458200" cy="2852737"/>
          </a:xfrm>
        </p:spPr>
        <p:txBody>
          <a:bodyPr anchor="ctr">
            <a:normAutofit/>
          </a:bodyPr>
          <a:lstStyle>
            <a:lvl1pPr>
              <a:lnSpc>
                <a:spcPct val="80000"/>
              </a:lnSpc>
              <a:defRPr sz="6600" b="1" i="0">
                <a:solidFill>
                  <a:schemeClr val="bg1"/>
                </a:solidFill>
                <a:latin typeface="Fann Grotesque SemiBold" panose="020B0502050402040303"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0620D1EF-842B-674B-B258-83FC1E4201CA}"/>
              </a:ext>
            </a:extLst>
          </p:cNvPr>
          <p:cNvSpPr>
            <a:spLocks noGrp="1"/>
          </p:cNvSpPr>
          <p:nvPr>
            <p:ph type="body" idx="1"/>
          </p:nvPr>
        </p:nvSpPr>
        <p:spPr>
          <a:xfrm>
            <a:off x="552450" y="4049701"/>
            <a:ext cx="8234091" cy="369332"/>
          </a:xfrm>
        </p:spPr>
        <p:txBody>
          <a:bodyPr/>
          <a:lstStyle>
            <a:lvl1pPr marL="0" indent="0">
              <a:buNone/>
              <a:defRPr sz="2400">
                <a:solidFill>
                  <a:schemeClr val="bg1"/>
                </a:solidFill>
                <a:latin typeface="Fann Grotesque"/>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Picture 4" descr="CSS / Community Service Society logo">
            <a:extLst>
              <a:ext uri="{FF2B5EF4-FFF2-40B4-BE49-F238E27FC236}">
                <a16:creationId xmlns:a16="http://schemas.microsoft.com/office/drawing/2014/main" id="{EF0847A6-65E1-1B4A-A999-EF419C515CDF}"/>
              </a:ext>
            </a:extLst>
          </p:cNvPr>
          <p:cNvPicPr>
            <a:picLocks noChangeAspect="1"/>
          </p:cNvPicPr>
          <p:nvPr userDrawn="1"/>
        </p:nvPicPr>
        <p:blipFill>
          <a:blip r:embed="rId2"/>
          <a:stretch>
            <a:fillRect/>
          </a:stretch>
        </p:blipFill>
        <p:spPr>
          <a:xfrm>
            <a:off x="9903330" y="6057081"/>
            <a:ext cx="1933069" cy="534854"/>
          </a:xfrm>
          <a:prstGeom prst="rect">
            <a:avLst/>
          </a:prstGeom>
        </p:spPr>
      </p:pic>
    </p:spTree>
    <p:extLst>
      <p:ext uri="{BB962C8B-B14F-4D97-AF65-F5344CB8AC3E}">
        <p14:creationId xmlns:p14="http://schemas.microsoft.com/office/powerpoint/2010/main" val="389984434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3_Title Slide (C)">
    <p:bg>
      <p:bgPr>
        <a:solidFill>
          <a:schemeClr val="bg1"/>
        </a:solidFill>
        <a:effectLst/>
      </p:bgPr>
    </p:bg>
    <p:spTree>
      <p:nvGrpSpPr>
        <p:cNvPr id="1" name=""/>
        <p:cNvGrpSpPr/>
        <p:nvPr/>
      </p:nvGrpSpPr>
      <p:grpSpPr>
        <a:xfrm>
          <a:off x="0" y="0"/>
          <a:ext cx="0" cy="0"/>
          <a:chOff x="0" y="0"/>
          <a:chExt cx="0" cy="0"/>
        </a:xfrm>
      </p:grpSpPr>
      <p:sp>
        <p:nvSpPr>
          <p:cNvPr id="4" name="Trapezoid 4">
            <a:extLst>
              <a:ext uri="{FF2B5EF4-FFF2-40B4-BE49-F238E27FC236}">
                <a16:creationId xmlns:a16="http://schemas.microsoft.com/office/drawing/2014/main" id="{ACDAA4E9-7A08-6341-BF16-444F1DA97D95}"/>
              </a:ext>
            </a:extLst>
          </p:cNvPr>
          <p:cNvSpPr/>
          <p:nvPr userDrawn="1"/>
        </p:nvSpPr>
        <p:spPr>
          <a:xfrm rot="16200000" flipH="1">
            <a:off x="2403205" y="-2408537"/>
            <a:ext cx="6451602" cy="11867612"/>
          </a:xfrm>
          <a:custGeom>
            <a:avLst/>
            <a:gdLst>
              <a:gd name="connsiteX0" fmla="*/ 0 w 3331971"/>
              <a:gd name="connsiteY0" fmla="*/ 5921298 h 5921298"/>
              <a:gd name="connsiteX1" fmla="*/ 0 w 3331971"/>
              <a:gd name="connsiteY1" fmla="*/ 0 h 5921298"/>
              <a:gd name="connsiteX2" fmla="*/ 3331971 w 3331971"/>
              <a:gd name="connsiteY2" fmla="*/ 0 h 5921298"/>
              <a:gd name="connsiteX3" fmla="*/ 3331971 w 3331971"/>
              <a:gd name="connsiteY3" fmla="*/ 5921298 h 5921298"/>
              <a:gd name="connsiteX4" fmla="*/ 0 w 3331971"/>
              <a:gd name="connsiteY4" fmla="*/ 5921298 h 5921298"/>
              <a:gd name="connsiteX0" fmla="*/ 0 w 8104693"/>
              <a:gd name="connsiteY0" fmla="*/ 5965903 h 5965903"/>
              <a:gd name="connsiteX1" fmla="*/ 0 w 8104693"/>
              <a:gd name="connsiteY1" fmla="*/ 44605 h 5965903"/>
              <a:gd name="connsiteX2" fmla="*/ 8104693 w 8104693"/>
              <a:gd name="connsiteY2" fmla="*/ 0 h 5965903"/>
              <a:gd name="connsiteX3" fmla="*/ 3331971 w 8104693"/>
              <a:gd name="connsiteY3" fmla="*/ 5965903 h 5965903"/>
              <a:gd name="connsiteX4" fmla="*/ 0 w 8104693"/>
              <a:gd name="connsiteY4" fmla="*/ 5965903 h 5965903"/>
              <a:gd name="connsiteX0" fmla="*/ 0 w 8104693"/>
              <a:gd name="connsiteY0" fmla="*/ 5921298 h 5921298"/>
              <a:gd name="connsiteX1" fmla="*/ 0 w 8104693"/>
              <a:gd name="connsiteY1" fmla="*/ 0 h 5921298"/>
              <a:gd name="connsiteX2" fmla="*/ 8104693 w 8104693"/>
              <a:gd name="connsiteY2" fmla="*/ 22303 h 5921298"/>
              <a:gd name="connsiteX3" fmla="*/ 3331971 w 8104693"/>
              <a:gd name="connsiteY3" fmla="*/ 5921298 h 5921298"/>
              <a:gd name="connsiteX4" fmla="*/ 0 w 8104693"/>
              <a:gd name="connsiteY4" fmla="*/ 5921298 h 5921298"/>
              <a:gd name="connsiteX0" fmla="*/ 0 w 8104693"/>
              <a:gd name="connsiteY0" fmla="*/ 5921298 h 5921298"/>
              <a:gd name="connsiteX1" fmla="*/ 0 w 8104693"/>
              <a:gd name="connsiteY1" fmla="*/ 0 h 5921298"/>
              <a:gd name="connsiteX2" fmla="*/ 8104693 w 8104693"/>
              <a:gd name="connsiteY2" fmla="*/ 22303 h 5921298"/>
              <a:gd name="connsiteX3" fmla="*/ 4621803 w 8104693"/>
              <a:gd name="connsiteY3" fmla="*/ 5921298 h 5921298"/>
              <a:gd name="connsiteX4" fmla="*/ 0 w 8104693"/>
              <a:gd name="connsiteY4" fmla="*/ 5921298 h 5921298"/>
              <a:gd name="connsiteX0" fmla="*/ 0 w 8104693"/>
              <a:gd name="connsiteY0" fmla="*/ 5921298 h 5921298"/>
              <a:gd name="connsiteX1" fmla="*/ 0 w 8104693"/>
              <a:gd name="connsiteY1" fmla="*/ 0 h 5921298"/>
              <a:gd name="connsiteX2" fmla="*/ 8104693 w 8104693"/>
              <a:gd name="connsiteY2" fmla="*/ 22303 h 5921298"/>
              <a:gd name="connsiteX3" fmla="*/ 5159902 w 8104693"/>
              <a:gd name="connsiteY3" fmla="*/ 5921298 h 5921298"/>
              <a:gd name="connsiteX4" fmla="*/ 0 w 8104693"/>
              <a:gd name="connsiteY4" fmla="*/ 5921298 h 5921298"/>
              <a:gd name="connsiteX0" fmla="*/ 0 w 8104693"/>
              <a:gd name="connsiteY0" fmla="*/ 5921298 h 5921298"/>
              <a:gd name="connsiteX1" fmla="*/ 0 w 8104693"/>
              <a:gd name="connsiteY1" fmla="*/ 0 h 5921298"/>
              <a:gd name="connsiteX2" fmla="*/ 8104693 w 8104693"/>
              <a:gd name="connsiteY2" fmla="*/ 22303 h 5921298"/>
              <a:gd name="connsiteX3" fmla="*/ 7334082 w 8104693"/>
              <a:gd name="connsiteY3" fmla="*/ 1579012 h 5921298"/>
              <a:gd name="connsiteX4" fmla="*/ 5159902 w 8104693"/>
              <a:gd name="connsiteY4" fmla="*/ 5921298 h 5921298"/>
              <a:gd name="connsiteX5" fmla="*/ 0 w 8104693"/>
              <a:gd name="connsiteY5" fmla="*/ 5921298 h 5921298"/>
              <a:gd name="connsiteX0" fmla="*/ 0 w 8104693"/>
              <a:gd name="connsiteY0" fmla="*/ 5921298 h 5934241"/>
              <a:gd name="connsiteX1" fmla="*/ 0 w 8104693"/>
              <a:gd name="connsiteY1" fmla="*/ 0 h 5934241"/>
              <a:gd name="connsiteX2" fmla="*/ 8104693 w 8104693"/>
              <a:gd name="connsiteY2" fmla="*/ 22303 h 5934241"/>
              <a:gd name="connsiteX3" fmla="*/ 7334082 w 8104693"/>
              <a:gd name="connsiteY3" fmla="*/ 1579012 h 5934241"/>
              <a:gd name="connsiteX4" fmla="*/ 4890853 w 8104693"/>
              <a:gd name="connsiteY4" fmla="*/ 5934241 h 5934241"/>
              <a:gd name="connsiteX5" fmla="*/ 0 w 8104693"/>
              <a:gd name="connsiteY5" fmla="*/ 5921298 h 5934241"/>
              <a:gd name="connsiteX0" fmla="*/ 0 w 7815714"/>
              <a:gd name="connsiteY0" fmla="*/ 5921298 h 5934241"/>
              <a:gd name="connsiteX1" fmla="*/ 0 w 7815714"/>
              <a:gd name="connsiteY1" fmla="*/ 0 h 5934241"/>
              <a:gd name="connsiteX2" fmla="*/ 7815714 w 7815714"/>
              <a:gd name="connsiteY2" fmla="*/ 22303 h 5934241"/>
              <a:gd name="connsiteX3" fmla="*/ 7334082 w 7815714"/>
              <a:gd name="connsiteY3" fmla="*/ 1579012 h 5934241"/>
              <a:gd name="connsiteX4" fmla="*/ 4890853 w 7815714"/>
              <a:gd name="connsiteY4" fmla="*/ 5934241 h 5934241"/>
              <a:gd name="connsiteX5" fmla="*/ 0 w 7815714"/>
              <a:gd name="connsiteY5" fmla="*/ 5921298 h 5934241"/>
              <a:gd name="connsiteX0" fmla="*/ 0 w 7815714"/>
              <a:gd name="connsiteY0" fmla="*/ 5921298 h 5934241"/>
              <a:gd name="connsiteX1" fmla="*/ 0 w 7815714"/>
              <a:gd name="connsiteY1" fmla="*/ 0 h 5934241"/>
              <a:gd name="connsiteX2" fmla="*/ 7815714 w 7815714"/>
              <a:gd name="connsiteY2" fmla="*/ 22303 h 5934241"/>
              <a:gd name="connsiteX3" fmla="*/ 4890853 w 7815714"/>
              <a:gd name="connsiteY3" fmla="*/ 5934241 h 5934241"/>
              <a:gd name="connsiteX4" fmla="*/ 0 w 7815714"/>
              <a:gd name="connsiteY4" fmla="*/ 5921298 h 5934241"/>
              <a:gd name="connsiteX0" fmla="*/ 0 w 7855573"/>
              <a:gd name="connsiteY0" fmla="*/ 5924880 h 5937823"/>
              <a:gd name="connsiteX1" fmla="*/ 0 w 7855573"/>
              <a:gd name="connsiteY1" fmla="*/ 3582 h 5937823"/>
              <a:gd name="connsiteX2" fmla="*/ 7855573 w 7855573"/>
              <a:gd name="connsiteY2" fmla="*/ 0 h 5937823"/>
              <a:gd name="connsiteX3" fmla="*/ 4890853 w 7855573"/>
              <a:gd name="connsiteY3" fmla="*/ 5937823 h 5937823"/>
              <a:gd name="connsiteX4" fmla="*/ 0 w 7855573"/>
              <a:gd name="connsiteY4" fmla="*/ 5924880 h 5937823"/>
              <a:gd name="connsiteX0" fmla="*/ 0 w 7855573"/>
              <a:gd name="connsiteY0" fmla="*/ 5924880 h 5925947"/>
              <a:gd name="connsiteX1" fmla="*/ 0 w 7855573"/>
              <a:gd name="connsiteY1" fmla="*/ 3582 h 5925947"/>
              <a:gd name="connsiteX2" fmla="*/ 7855573 w 7855573"/>
              <a:gd name="connsiteY2" fmla="*/ 0 h 5925947"/>
              <a:gd name="connsiteX3" fmla="*/ 6219787 w 7855573"/>
              <a:gd name="connsiteY3" fmla="*/ 5925947 h 5925947"/>
              <a:gd name="connsiteX4" fmla="*/ 0 w 7855573"/>
              <a:gd name="connsiteY4" fmla="*/ 5924880 h 5925947"/>
              <a:gd name="connsiteX0" fmla="*/ 0 w 7221560"/>
              <a:gd name="connsiteY0" fmla="*/ 5931231 h 5932298"/>
              <a:gd name="connsiteX1" fmla="*/ 0 w 7221560"/>
              <a:gd name="connsiteY1" fmla="*/ 9933 h 5932298"/>
              <a:gd name="connsiteX2" fmla="*/ 7221560 w 7221560"/>
              <a:gd name="connsiteY2" fmla="*/ 0 h 5932298"/>
              <a:gd name="connsiteX3" fmla="*/ 6219787 w 7221560"/>
              <a:gd name="connsiteY3" fmla="*/ 5932298 h 5932298"/>
              <a:gd name="connsiteX4" fmla="*/ 0 w 7221560"/>
              <a:gd name="connsiteY4" fmla="*/ 5931231 h 5932298"/>
              <a:gd name="connsiteX0" fmla="*/ 15463 w 7237023"/>
              <a:gd name="connsiteY0" fmla="*/ 5931231 h 5932298"/>
              <a:gd name="connsiteX1" fmla="*/ 0 w 7237023"/>
              <a:gd name="connsiteY1" fmla="*/ 9933 h 5932298"/>
              <a:gd name="connsiteX2" fmla="*/ 7237023 w 7237023"/>
              <a:gd name="connsiteY2" fmla="*/ 0 h 5932298"/>
              <a:gd name="connsiteX3" fmla="*/ 6235250 w 7237023"/>
              <a:gd name="connsiteY3" fmla="*/ 5932298 h 5932298"/>
              <a:gd name="connsiteX4" fmla="*/ 15463 w 7237023"/>
              <a:gd name="connsiteY4" fmla="*/ 5931231 h 5932298"/>
              <a:gd name="connsiteX0" fmla="*/ 30927 w 7252487"/>
              <a:gd name="connsiteY0" fmla="*/ 5934001 h 5935068"/>
              <a:gd name="connsiteX1" fmla="*/ 0 w 7252487"/>
              <a:gd name="connsiteY1" fmla="*/ 0 h 5935068"/>
              <a:gd name="connsiteX2" fmla="*/ 7252487 w 7252487"/>
              <a:gd name="connsiteY2" fmla="*/ 2770 h 5935068"/>
              <a:gd name="connsiteX3" fmla="*/ 6250714 w 7252487"/>
              <a:gd name="connsiteY3" fmla="*/ 5935068 h 5935068"/>
              <a:gd name="connsiteX4" fmla="*/ 30927 w 7252487"/>
              <a:gd name="connsiteY4" fmla="*/ 5934001 h 5935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2487" h="5935068">
                <a:moveTo>
                  <a:pt x="30927" y="5934001"/>
                </a:moveTo>
                <a:cubicBezTo>
                  <a:pt x="25773" y="3960235"/>
                  <a:pt x="5154" y="1973766"/>
                  <a:pt x="0" y="0"/>
                </a:cubicBezTo>
                <a:lnTo>
                  <a:pt x="7252487" y="2770"/>
                </a:lnTo>
                <a:lnTo>
                  <a:pt x="6250714" y="5935068"/>
                </a:lnTo>
                <a:lnTo>
                  <a:pt x="30927" y="5934001"/>
                </a:lnTo>
                <a:close/>
              </a:path>
            </a:pathLst>
          </a:custGeom>
          <a:solidFill>
            <a:srgbClr val="008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A2D6AD-3AAA-CF4B-B8E4-387CD0506A44}"/>
              </a:ext>
            </a:extLst>
          </p:cNvPr>
          <p:cNvSpPr>
            <a:spLocks noGrp="1"/>
          </p:cNvSpPr>
          <p:nvPr>
            <p:ph type="title"/>
          </p:nvPr>
        </p:nvSpPr>
        <p:spPr>
          <a:xfrm>
            <a:off x="552449" y="1169976"/>
            <a:ext cx="8458200" cy="2852737"/>
          </a:xfrm>
        </p:spPr>
        <p:txBody>
          <a:bodyPr anchor="ctr">
            <a:normAutofit/>
          </a:bodyPr>
          <a:lstStyle>
            <a:lvl1pPr>
              <a:lnSpc>
                <a:spcPct val="80000"/>
              </a:lnSpc>
              <a:defRPr sz="4400" b="1" i="0">
                <a:solidFill>
                  <a:schemeClr val="bg1"/>
                </a:solidFill>
                <a:latin typeface="Fann Grotesque SemiBold" panose="020B0502050402040303"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0620D1EF-842B-674B-B258-83FC1E4201CA}"/>
              </a:ext>
            </a:extLst>
          </p:cNvPr>
          <p:cNvSpPr>
            <a:spLocks noGrp="1"/>
          </p:cNvSpPr>
          <p:nvPr>
            <p:ph type="body" idx="1"/>
          </p:nvPr>
        </p:nvSpPr>
        <p:spPr>
          <a:xfrm>
            <a:off x="552450" y="4049701"/>
            <a:ext cx="8234091" cy="276999"/>
          </a:xfrm>
        </p:spPr>
        <p:txBody>
          <a:bodyPr/>
          <a:lstStyle>
            <a:lvl1pPr marL="0" indent="0">
              <a:buNone/>
              <a:defRPr sz="1800">
                <a:solidFill>
                  <a:schemeClr val="bg1"/>
                </a:solidFill>
                <a:latin typeface="Fann Grotesque"/>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Picture 4" descr="CSS / Community Service Society logo">
            <a:extLst>
              <a:ext uri="{FF2B5EF4-FFF2-40B4-BE49-F238E27FC236}">
                <a16:creationId xmlns:a16="http://schemas.microsoft.com/office/drawing/2014/main" id="{EF0847A6-65E1-1B4A-A999-EF419C515CDF}"/>
              </a:ext>
            </a:extLst>
          </p:cNvPr>
          <p:cNvPicPr>
            <a:picLocks noChangeAspect="1"/>
          </p:cNvPicPr>
          <p:nvPr userDrawn="1"/>
        </p:nvPicPr>
        <p:blipFill>
          <a:blip r:embed="rId2"/>
          <a:stretch>
            <a:fillRect/>
          </a:stretch>
        </p:blipFill>
        <p:spPr>
          <a:xfrm>
            <a:off x="9903330" y="6057081"/>
            <a:ext cx="1933069" cy="534854"/>
          </a:xfrm>
          <a:prstGeom prst="rect">
            <a:avLst/>
          </a:prstGeom>
        </p:spPr>
      </p:pic>
    </p:spTree>
    <p:extLst>
      <p:ext uri="{BB962C8B-B14F-4D97-AF65-F5344CB8AC3E}">
        <p14:creationId xmlns:p14="http://schemas.microsoft.com/office/powerpoint/2010/main" val="135947297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4_Title Slide (C)">
    <p:bg>
      <p:bgPr>
        <a:solidFill>
          <a:schemeClr val="bg1"/>
        </a:solidFill>
        <a:effectLst/>
      </p:bgPr>
    </p:bg>
    <p:spTree>
      <p:nvGrpSpPr>
        <p:cNvPr id="1" name=""/>
        <p:cNvGrpSpPr/>
        <p:nvPr/>
      </p:nvGrpSpPr>
      <p:grpSpPr>
        <a:xfrm>
          <a:off x="0" y="0"/>
          <a:ext cx="0" cy="0"/>
          <a:chOff x="0" y="0"/>
          <a:chExt cx="0" cy="0"/>
        </a:xfrm>
      </p:grpSpPr>
      <p:sp>
        <p:nvSpPr>
          <p:cNvPr id="4" name="Trapezoid 4">
            <a:extLst>
              <a:ext uri="{FF2B5EF4-FFF2-40B4-BE49-F238E27FC236}">
                <a16:creationId xmlns:a16="http://schemas.microsoft.com/office/drawing/2014/main" id="{ACDAA4E9-7A08-6341-BF16-444F1DA97D95}"/>
              </a:ext>
            </a:extLst>
          </p:cNvPr>
          <p:cNvSpPr/>
          <p:nvPr userDrawn="1"/>
        </p:nvSpPr>
        <p:spPr>
          <a:xfrm rot="16200000" flipH="1">
            <a:off x="2702466" y="-2733404"/>
            <a:ext cx="6451602" cy="11867612"/>
          </a:xfrm>
          <a:custGeom>
            <a:avLst/>
            <a:gdLst>
              <a:gd name="connsiteX0" fmla="*/ 0 w 3331971"/>
              <a:gd name="connsiteY0" fmla="*/ 5921298 h 5921298"/>
              <a:gd name="connsiteX1" fmla="*/ 0 w 3331971"/>
              <a:gd name="connsiteY1" fmla="*/ 0 h 5921298"/>
              <a:gd name="connsiteX2" fmla="*/ 3331971 w 3331971"/>
              <a:gd name="connsiteY2" fmla="*/ 0 h 5921298"/>
              <a:gd name="connsiteX3" fmla="*/ 3331971 w 3331971"/>
              <a:gd name="connsiteY3" fmla="*/ 5921298 h 5921298"/>
              <a:gd name="connsiteX4" fmla="*/ 0 w 3331971"/>
              <a:gd name="connsiteY4" fmla="*/ 5921298 h 5921298"/>
              <a:gd name="connsiteX0" fmla="*/ 0 w 8104693"/>
              <a:gd name="connsiteY0" fmla="*/ 5965903 h 5965903"/>
              <a:gd name="connsiteX1" fmla="*/ 0 w 8104693"/>
              <a:gd name="connsiteY1" fmla="*/ 44605 h 5965903"/>
              <a:gd name="connsiteX2" fmla="*/ 8104693 w 8104693"/>
              <a:gd name="connsiteY2" fmla="*/ 0 h 5965903"/>
              <a:gd name="connsiteX3" fmla="*/ 3331971 w 8104693"/>
              <a:gd name="connsiteY3" fmla="*/ 5965903 h 5965903"/>
              <a:gd name="connsiteX4" fmla="*/ 0 w 8104693"/>
              <a:gd name="connsiteY4" fmla="*/ 5965903 h 5965903"/>
              <a:gd name="connsiteX0" fmla="*/ 0 w 8104693"/>
              <a:gd name="connsiteY0" fmla="*/ 5921298 h 5921298"/>
              <a:gd name="connsiteX1" fmla="*/ 0 w 8104693"/>
              <a:gd name="connsiteY1" fmla="*/ 0 h 5921298"/>
              <a:gd name="connsiteX2" fmla="*/ 8104693 w 8104693"/>
              <a:gd name="connsiteY2" fmla="*/ 22303 h 5921298"/>
              <a:gd name="connsiteX3" fmla="*/ 3331971 w 8104693"/>
              <a:gd name="connsiteY3" fmla="*/ 5921298 h 5921298"/>
              <a:gd name="connsiteX4" fmla="*/ 0 w 8104693"/>
              <a:gd name="connsiteY4" fmla="*/ 5921298 h 5921298"/>
              <a:gd name="connsiteX0" fmla="*/ 0 w 8104693"/>
              <a:gd name="connsiteY0" fmla="*/ 5921298 h 5921298"/>
              <a:gd name="connsiteX1" fmla="*/ 0 w 8104693"/>
              <a:gd name="connsiteY1" fmla="*/ 0 h 5921298"/>
              <a:gd name="connsiteX2" fmla="*/ 8104693 w 8104693"/>
              <a:gd name="connsiteY2" fmla="*/ 22303 h 5921298"/>
              <a:gd name="connsiteX3" fmla="*/ 4621803 w 8104693"/>
              <a:gd name="connsiteY3" fmla="*/ 5921298 h 5921298"/>
              <a:gd name="connsiteX4" fmla="*/ 0 w 8104693"/>
              <a:gd name="connsiteY4" fmla="*/ 5921298 h 5921298"/>
              <a:gd name="connsiteX0" fmla="*/ 0 w 8104693"/>
              <a:gd name="connsiteY0" fmla="*/ 5921298 h 5921298"/>
              <a:gd name="connsiteX1" fmla="*/ 0 w 8104693"/>
              <a:gd name="connsiteY1" fmla="*/ 0 h 5921298"/>
              <a:gd name="connsiteX2" fmla="*/ 8104693 w 8104693"/>
              <a:gd name="connsiteY2" fmla="*/ 22303 h 5921298"/>
              <a:gd name="connsiteX3" fmla="*/ 5159902 w 8104693"/>
              <a:gd name="connsiteY3" fmla="*/ 5921298 h 5921298"/>
              <a:gd name="connsiteX4" fmla="*/ 0 w 8104693"/>
              <a:gd name="connsiteY4" fmla="*/ 5921298 h 5921298"/>
              <a:gd name="connsiteX0" fmla="*/ 0 w 8104693"/>
              <a:gd name="connsiteY0" fmla="*/ 5921298 h 5921298"/>
              <a:gd name="connsiteX1" fmla="*/ 0 w 8104693"/>
              <a:gd name="connsiteY1" fmla="*/ 0 h 5921298"/>
              <a:gd name="connsiteX2" fmla="*/ 8104693 w 8104693"/>
              <a:gd name="connsiteY2" fmla="*/ 22303 h 5921298"/>
              <a:gd name="connsiteX3" fmla="*/ 7334082 w 8104693"/>
              <a:gd name="connsiteY3" fmla="*/ 1579012 h 5921298"/>
              <a:gd name="connsiteX4" fmla="*/ 5159902 w 8104693"/>
              <a:gd name="connsiteY4" fmla="*/ 5921298 h 5921298"/>
              <a:gd name="connsiteX5" fmla="*/ 0 w 8104693"/>
              <a:gd name="connsiteY5" fmla="*/ 5921298 h 5921298"/>
              <a:gd name="connsiteX0" fmla="*/ 0 w 8104693"/>
              <a:gd name="connsiteY0" fmla="*/ 5921298 h 5934241"/>
              <a:gd name="connsiteX1" fmla="*/ 0 w 8104693"/>
              <a:gd name="connsiteY1" fmla="*/ 0 h 5934241"/>
              <a:gd name="connsiteX2" fmla="*/ 8104693 w 8104693"/>
              <a:gd name="connsiteY2" fmla="*/ 22303 h 5934241"/>
              <a:gd name="connsiteX3" fmla="*/ 7334082 w 8104693"/>
              <a:gd name="connsiteY3" fmla="*/ 1579012 h 5934241"/>
              <a:gd name="connsiteX4" fmla="*/ 4890853 w 8104693"/>
              <a:gd name="connsiteY4" fmla="*/ 5934241 h 5934241"/>
              <a:gd name="connsiteX5" fmla="*/ 0 w 8104693"/>
              <a:gd name="connsiteY5" fmla="*/ 5921298 h 5934241"/>
              <a:gd name="connsiteX0" fmla="*/ 0 w 7815714"/>
              <a:gd name="connsiteY0" fmla="*/ 5921298 h 5934241"/>
              <a:gd name="connsiteX1" fmla="*/ 0 w 7815714"/>
              <a:gd name="connsiteY1" fmla="*/ 0 h 5934241"/>
              <a:gd name="connsiteX2" fmla="*/ 7815714 w 7815714"/>
              <a:gd name="connsiteY2" fmla="*/ 22303 h 5934241"/>
              <a:gd name="connsiteX3" fmla="*/ 7334082 w 7815714"/>
              <a:gd name="connsiteY3" fmla="*/ 1579012 h 5934241"/>
              <a:gd name="connsiteX4" fmla="*/ 4890853 w 7815714"/>
              <a:gd name="connsiteY4" fmla="*/ 5934241 h 5934241"/>
              <a:gd name="connsiteX5" fmla="*/ 0 w 7815714"/>
              <a:gd name="connsiteY5" fmla="*/ 5921298 h 5934241"/>
              <a:gd name="connsiteX0" fmla="*/ 0 w 7815714"/>
              <a:gd name="connsiteY0" fmla="*/ 5921298 h 5934241"/>
              <a:gd name="connsiteX1" fmla="*/ 0 w 7815714"/>
              <a:gd name="connsiteY1" fmla="*/ 0 h 5934241"/>
              <a:gd name="connsiteX2" fmla="*/ 7815714 w 7815714"/>
              <a:gd name="connsiteY2" fmla="*/ 22303 h 5934241"/>
              <a:gd name="connsiteX3" fmla="*/ 4890853 w 7815714"/>
              <a:gd name="connsiteY3" fmla="*/ 5934241 h 5934241"/>
              <a:gd name="connsiteX4" fmla="*/ 0 w 7815714"/>
              <a:gd name="connsiteY4" fmla="*/ 5921298 h 5934241"/>
              <a:gd name="connsiteX0" fmla="*/ 0 w 7855573"/>
              <a:gd name="connsiteY0" fmla="*/ 5924880 h 5937823"/>
              <a:gd name="connsiteX1" fmla="*/ 0 w 7855573"/>
              <a:gd name="connsiteY1" fmla="*/ 3582 h 5937823"/>
              <a:gd name="connsiteX2" fmla="*/ 7855573 w 7855573"/>
              <a:gd name="connsiteY2" fmla="*/ 0 h 5937823"/>
              <a:gd name="connsiteX3" fmla="*/ 4890853 w 7855573"/>
              <a:gd name="connsiteY3" fmla="*/ 5937823 h 5937823"/>
              <a:gd name="connsiteX4" fmla="*/ 0 w 7855573"/>
              <a:gd name="connsiteY4" fmla="*/ 5924880 h 5937823"/>
              <a:gd name="connsiteX0" fmla="*/ 0 w 7855573"/>
              <a:gd name="connsiteY0" fmla="*/ 5924880 h 5925947"/>
              <a:gd name="connsiteX1" fmla="*/ 0 w 7855573"/>
              <a:gd name="connsiteY1" fmla="*/ 3582 h 5925947"/>
              <a:gd name="connsiteX2" fmla="*/ 7855573 w 7855573"/>
              <a:gd name="connsiteY2" fmla="*/ 0 h 5925947"/>
              <a:gd name="connsiteX3" fmla="*/ 6219787 w 7855573"/>
              <a:gd name="connsiteY3" fmla="*/ 5925947 h 5925947"/>
              <a:gd name="connsiteX4" fmla="*/ 0 w 7855573"/>
              <a:gd name="connsiteY4" fmla="*/ 5924880 h 5925947"/>
              <a:gd name="connsiteX0" fmla="*/ 0 w 7221560"/>
              <a:gd name="connsiteY0" fmla="*/ 5931231 h 5932298"/>
              <a:gd name="connsiteX1" fmla="*/ 0 w 7221560"/>
              <a:gd name="connsiteY1" fmla="*/ 9933 h 5932298"/>
              <a:gd name="connsiteX2" fmla="*/ 7221560 w 7221560"/>
              <a:gd name="connsiteY2" fmla="*/ 0 h 5932298"/>
              <a:gd name="connsiteX3" fmla="*/ 6219787 w 7221560"/>
              <a:gd name="connsiteY3" fmla="*/ 5932298 h 5932298"/>
              <a:gd name="connsiteX4" fmla="*/ 0 w 7221560"/>
              <a:gd name="connsiteY4" fmla="*/ 5931231 h 5932298"/>
              <a:gd name="connsiteX0" fmla="*/ 15463 w 7237023"/>
              <a:gd name="connsiteY0" fmla="*/ 5931231 h 5932298"/>
              <a:gd name="connsiteX1" fmla="*/ 0 w 7237023"/>
              <a:gd name="connsiteY1" fmla="*/ 9933 h 5932298"/>
              <a:gd name="connsiteX2" fmla="*/ 7237023 w 7237023"/>
              <a:gd name="connsiteY2" fmla="*/ 0 h 5932298"/>
              <a:gd name="connsiteX3" fmla="*/ 6235250 w 7237023"/>
              <a:gd name="connsiteY3" fmla="*/ 5932298 h 5932298"/>
              <a:gd name="connsiteX4" fmla="*/ 15463 w 7237023"/>
              <a:gd name="connsiteY4" fmla="*/ 5931231 h 5932298"/>
              <a:gd name="connsiteX0" fmla="*/ 30927 w 7252487"/>
              <a:gd name="connsiteY0" fmla="*/ 5934001 h 5935068"/>
              <a:gd name="connsiteX1" fmla="*/ 0 w 7252487"/>
              <a:gd name="connsiteY1" fmla="*/ 0 h 5935068"/>
              <a:gd name="connsiteX2" fmla="*/ 7252487 w 7252487"/>
              <a:gd name="connsiteY2" fmla="*/ 2770 h 5935068"/>
              <a:gd name="connsiteX3" fmla="*/ 6250714 w 7252487"/>
              <a:gd name="connsiteY3" fmla="*/ 5935068 h 5935068"/>
              <a:gd name="connsiteX4" fmla="*/ 30927 w 7252487"/>
              <a:gd name="connsiteY4" fmla="*/ 5934001 h 5935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2487" h="5935068">
                <a:moveTo>
                  <a:pt x="30927" y="5934001"/>
                </a:moveTo>
                <a:cubicBezTo>
                  <a:pt x="25773" y="3960235"/>
                  <a:pt x="5154" y="1973766"/>
                  <a:pt x="0" y="0"/>
                </a:cubicBezTo>
                <a:lnTo>
                  <a:pt x="7252487" y="2770"/>
                </a:lnTo>
                <a:lnTo>
                  <a:pt x="6250714" y="5935068"/>
                </a:lnTo>
                <a:lnTo>
                  <a:pt x="30927" y="5934001"/>
                </a:lnTo>
                <a:close/>
              </a:path>
            </a:pathLst>
          </a:custGeom>
          <a:solidFill>
            <a:srgbClr val="E9A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A2D6AD-3AAA-CF4B-B8E4-387CD0506A44}"/>
              </a:ext>
            </a:extLst>
          </p:cNvPr>
          <p:cNvSpPr>
            <a:spLocks noGrp="1"/>
          </p:cNvSpPr>
          <p:nvPr>
            <p:ph type="title"/>
          </p:nvPr>
        </p:nvSpPr>
        <p:spPr>
          <a:xfrm>
            <a:off x="552449" y="1169976"/>
            <a:ext cx="8458200" cy="2852737"/>
          </a:xfrm>
        </p:spPr>
        <p:txBody>
          <a:bodyPr anchor="ctr">
            <a:normAutofit/>
          </a:bodyPr>
          <a:lstStyle>
            <a:lvl1pPr>
              <a:lnSpc>
                <a:spcPct val="80000"/>
              </a:lnSpc>
              <a:defRPr sz="4400" b="1" i="0">
                <a:solidFill>
                  <a:srgbClr val="262261"/>
                </a:solidFill>
                <a:latin typeface="Fann Grotesque SemiBold" panose="020B0502050402040303"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0620D1EF-842B-674B-B258-83FC1E4201CA}"/>
              </a:ext>
            </a:extLst>
          </p:cNvPr>
          <p:cNvSpPr>
            <a:spLocks noGrp="1"/>
          </p:cNvSpPr>
          <p:nvPr>
            <p:ph type="body" idx="1"/>
          </p:nvPr>
        </p:nvSpPr>
        <p:spPr>
          <a:xfrm>
            <a:off x="552450" y="4049701"/>
            <a:ext cx="8234091" cy="276999"/>
          </a:xfrm>
        </p:spPr>
        <p:txBody>
          <a:bodyPr/>
          <a:lstStyle>
            <a:lvl1pPr marL="0" indent="0">
              <a:buNone/>
              <a:defRPr sz="1800">
                <a:solidFill>
                  <a:srgbClr val="262261"/>
                </a:solidFill>
                <a:latin typeface="Fann Grotesque"/>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Picture 4" descr="CSS / Community Service Society logo">
            <a:extLst>
              <a:ext uri="{FF2B5EF4-FFF2-40B4-BE49-F238E27FC236}">
                <a16:creationId xmlns:a16="http://schemas.microsoft.com/office/drawing/2014/main" id="{EF0847A6-65E1-1B4A-A999-EF419C515CDF}"/>
              </a:ext>
            </a:extLst>
          </p:cNvPr>
          <p:cNvPicPr>
            <a:picLocks noChangeAspect="1"/>
          </p:cNvPicPr>
          <p:nvPr userDrawn="1"/>
        </p:nvPicPr>
        <p:blipFill>
          <a:blip r:embed="rId2"/>
          <a:stretch>
            <a:fillRect/>
          </a:stretch>
        </p:blipFill>
        <p:spPr>
          <a:xfrm>
            <a:off x="9903330" y="6057081"/>
            <a:ext cx="1933069" cy="534854"/>
          </a:xfrm>
          <a:prstGeom prst="rect">
            <a:avLst/>
          </a:prstGeom>
        </p:spPr>
      </p:pic>
    </p:spTree>
    <p:extLst>
      <p:ext uri="{BB962C8B-B14F-4D97-AF65-F5344CB8AC3E}">
        <p14:creationId xmlns:p14="http://schemas.microsoft.com/office/powerpoint/2010/main" val="118331481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dark blue)">
    <p:bg>
      <p:bgPr>
        <a:solidFill>
          <a:srgbClr val="26226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2D6AD-3AAA-CF4B-B8E4-387CD0506A44}"/>
              </a:ext>
            </a:extLst>
          </p:cNvPr>
          <p:cNvSpPr>
            <a:spLocks noGrp="1"/>
          </p:cNvSpPr>
          <p:nvPr>
            <p:ph type="title"/>
          </p:nvPr>
        </p:nvSpPr>
        <p:spPr>
          <a:xfrm>
            <a:off x="638847" y="2002631"/>
            <a:ext cx="8462052" cy="2852737"/>
          </a:xfrm>
        </p:spPr>
        <p:txBody>
          <a:bodyPr anchor="ctr">
            <a:normAutofit/>
          </a:bodyPr>
          <a:lstStyle>
            <a:lvl1pPr algn="l">
              <a:lnSpc>
                <a:spcPct val="80000"/>
              </a:lnSpc>
              <a:defRPr sz="4400" b="0">
                <a:solidFill>
                  <a:schemeClr val="bg1"/>
                </a:solidFill>
                <a:latin typeface="Fann Grotesque"/>
              </a:defRPr>
            </a:lvl1pPr>
          </a:lstStyle>
          <a:p>
            <a:r>
              <a:rPr lang="en-US"/>
              <a:t>Click to edit Master title style</a:t>
            </a:r>
          </a:p>
        </p:txBody>
      </p:sp>
    </p:spTree>
    <p:extLst>
      <p:ext uri="{BB962C8B-B14F-4D97-AF65-F5344CB8AC3E}">
        <p14:creationId xmlns:p14="http://schemas.microsoft.com/office/powerpoint/2010/main" val="344172677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Divider Slide (dark blue)">
    <p:bg>
      <p:bgPr>
        <a:solidFill>
          <a:srgbClr val="DF633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2D6AD-3AAA-CF4B-B8E4-387CD0506A44}"/>
              </a:ext>
            </a:extLst>
          </p:cNvPr>
          <p:cNvSpPr>
            <a:spLocks noGrp="1"/>
          </p:cNvSpPr>
          <p:nvPr>
            <p:ph type="title"/>
          </p:nvPr>
        </p:nvSpPr>
        <p:spPr>
          <a:xfrm>
            <a:off x="638847" y="2002631"/>
            <a:ext cx="8462052" cy="2852737"/>
          </a:xfrm>
        </p:spPr>
        <p:txBody>
          <a:bodyPr anchor="ctr">
            <a:normAutofit/>
          </a:bodyPr>
          <a:lstStyle>
            <a:lvl1pPr algn="l">
              <a:lnSpc>
                <a:spcPct val="80000"/>
              </a:lnSpc>
              <a:defRPr sz="4400" b="0">
                <a:solidFill>
                  <a:schemeClr val="bg1"/>
                </a:solidFill>
                <a:latin typeface="Fann Grotesque"/>
                <a:cs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32634948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55091" y="494233"/>
            <a:ext cx="8578850" cy="1366520"/>
          </a:xfrm>
          <a:prstGeom prst="rect">
            <a:avLst/>
          </a:prstGeom>
        </p:spPr>
        <p:txBody>
          <a:bodyPr wrap="square" lIns="0" tIns="0" rIns="0" bIns="0">
            <a:spAutoFit/>
          </a:bodyPr>
          <a:lstStyle>
            <a:lvl1pPr>
              <a:defRPr sz="4400" b="1" i="0">
                <a:solidFill>
                  <a:srgbClr val="24205F"/>
                </a:solidFill>
                <a:latin typeface="Calibri"/>
                <a:cs typeface="Calibri"/>
              </a:defRPr>
            </a:lvl1pPr>
          </a:lstStyle>
          <a:p>
            <a:endParaRPr/>
          </a:p>
        </p:txBody>
      </p:sp>
      <p:sp>
        <p:nvSpPr>
          <p:cNvPr id="3" name="Holder 3"/>
          <p:cNvSpPr>
            <a:spLocks noGrp="1"/>
          </p:cNvSpPr>
          <p:nvPr>
            <p:ph type="body" idx="1"/>
          </p:nvPr>
        </p:nvSpPr>
        <p:spPr>
          <a:xfrm>
            <a:off x="791997" y="1911476"/>
            <a:ext cx="9557385" cy="464946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B89263E-907D-4613-82CD-1CA52FD843CB}" type="datetime1">
              <a:rPr lang="en-US" smtClean="0"/>
              <a:t>11/20/2024</a:t>
            </a:fld>
            <a:endParaRPr lang="en-US"/>
          </a:p>
        </p:txBody>
      </p:sp>
      <p:sp>
        <p:nvSpPr>
          <p:cNvPr id="6" name="Holder 6"/>
          <p:cNvSpPr>
            <a:spLocks noGrp="1"/>
          </p:cNvSpPr>
          <p:nvPr>
            <p:ph type="sldNum" sz="quarter" idx="7"/>
          </p:nvPr>
        </p:nvSpPr>
        <p:spPr>
          <a:xfrm>
            <a:off x="11661393" y="6513483"/>
            <a:ext cx="265557" cy="394639"/>
          </a:xfrm>
          <a:prstGeom prst="rect">
            <a:avLst/>
          </a:prstGeom>
        </p:spPr>
        <p:txBody>
          <a:bodyPr wrap="square" lIns="0" tIns="0" rIns="0" bIns="0">
            <a:spAutoFit/>
          </a:bodyPr>
          <a:lstStyle>
            <a:lvl1pPr>
              <a:defRPr sz="1200" b="0" i="0">
                <a:solidFill>
                  <a:srgbClr val="878787"/>
                </a:solidFill>
                <a:latin typeface="Arial"/>
                <a:cs typeface="Arial"/>
              </a:defRPr>
            </a:lvl1pPr>
          </a:lstStyle>
          <a:p>
            <a:pPr marL="38100">
              <a:lnSpc>
                <a:spcPts val="1425"/>
              </a:lnSpc>
            </a:pPr>
            <a:fld id="{81D60167-4931-47E6-BA6A-407CBD079E47}" type="slidenum">
              <a:rPr spc="-5" dirty="0"/>
              <a:t>‹#›</a:t>
            </a:fld>
            <a:endParaRPr spc="-5"/>
          </a:p>
        </p:txBody>
      </p:sp>
    </p:spTree>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62" r:id="rId24"/>
    <p:sldLayoutId id="2147483663" r:id="rId25"/>
    <p:sldLayoutId id="2147483664" r:id="rId26"/>
    <p:sldLayoutId id="2147483665" r:id="rId27"/>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studentaid.gov/idr/" TargetMode="External"/><Relationship Id="rId1" Type="http://schemas.openxmlformats.org/officeDocument/2006/relationships/slideLayout" Target="../slideLayouts/slideLayout27.xml"/><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studentaid.gov/announcements-events/save-plan" TargetMode="External"/><Relationship Id="rId1" Type="http://schemas.openxmlformats.org/officeDocument/2006/relationships/slideLayout" Target="../slideLayouts/slideLayout2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7.xml"/><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edcapny.org/parent-plus-loans/" TargetMode="External"/><Relationship Id="rId1" Type="http://schemas.openxmlformats.org/officeDocument/2006/relationships/slideLayout" Target="../slideLayouts/slideLayout2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7.svg"/></Relationships>
</file>

<file path=ppt/slides/_rels/slide1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7.xml"/><Relationship Id="rId4" Type="http://schemas.openxmlformats.org/officeDocument/2006/relationships/hyperlink" Target="https://www.edcapny.org/parent-plus-loan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hyperlink" Target="https://www.consumerfinance.gov/complaint/" TargetMode="External"/><Relationship Id="rId2" Type="http://schemas.openxmlformats.org/officeDocument/2006/relationships/hyperlink" Target="https://studentaid.gov/feedback-center/" TargetMode="External"/><Relationship Id="rId1" Type="http://schemas.openxmlformats.org/officeDocument/2006/relationships/slideLayout" Target="../slideLayouts/slideLayout2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hyperlink" Target="https://www.dfs.ny.gov/complain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hyperlink" Target="https://www.edcapny.org/forgiveness/" TargetMode="External"/><Relationship Id="rId2" Type="http://schemas.openxmlformats.org/officeDocument/2006/relationships/hyperlink" Target="https://studentaid.gov/manage-loans/forgiveness-cancellation/borrower-defense" TargetMode="Externa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7.xml"/><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hyperlink" Target="https://www.edcapny.org/forgiveness/" TargetMode="External"/><Relationship Id="rId2" Type="http://schemas.openxmlformats.org/officeDocument/2006/relationships/hyperlink" Target="https://www.hesc.ny.gov/repay-your-loans/repayment-options-assistance/loan-forgiveness-cancellation-and-discharge/nys-get-on-your-feet-loan-forgiveness-program.html" TargetMode="Externa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7.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studentloans@nls.org" TargetMode="External"/><Relationship Id="rId1" Type="http://schemas.openxmlformats.org/officeDocument/2006/relationships/slideLayout" Target="../slideLayouts/slideLayout27.xml"/><Relationship Id="rId4" Type="http://schemas.openxmlformats.org/officeDocument/2006/relationships/image" Target="../media/image17.svg"/></Relationships>
</file>

<file path=ppt/slides/_rels/slide32.xml.rels><?xml version="1.0" encoding="UTF-8" standalone="yes"?>
<Relationships xmlns="http://schemas.openxmlformats.org/package/2006/relationships"><Relationship Id="rId3" Type="http://schemas.openxmlformats.org/officeDocument/2006/relationships/hyperlink" Target="https://www.edcapny.org/" TargetMode="External"/><Relationship Id="rId2" Type="http://schemas.openxmlformats.org/officeDocument/2006/relationships/hyperlink" Target="https://www.lawny.org/EDCAP" TargetMode="External"/><Relationship Id="rId1" Type="http://schemas.openxmlformats.org/officeDocument/2006/relationships/slideLayout" Target="../slideLayouts/slideLayout27.xml"/><Relationship Id="rId5" Type="http://schemas.openxmlformats.org/officeDocument/2006/relationships/image" Target="../media/image17.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7.xml"/><Relationship Id="rId5" Type="http://schemas.openxmlformats.org/officeDocument/2006/relationships/image" Target="../media/image15.sv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2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37" t="7837" b="7935"/>
          <a:stretch>
            <a:fillRect/>
          </a:stretch>
        </p:blipFill>
        <p:spPr>
          <a:xfrm>
            <a:off x="0" y="0"/>
            <a:ext cx="12192000" cy="6858000"/>
          </a:xfrm>
          <a:prstGeom prst="rect">
            <a:avLst/>
          </a:prstGeom>
        </p:spPr>
      </p:pic>
      <p:sp>
        <p:nvSpPr>
          <p:cNvPr id="3" name="TextBox 3"/>
          <p:cNvSpPr txBox="1"/>
          <p:nvPr/>
        </p:nvSpPr>
        <p:spPr>
          <a:xfrm>
            <a:off x="630733" y="1583512"/>
            <a:ext cx="9430715" cy="1461939"/>
          </a:xfrm>
          <a:prstGeom prst="rect">
            <a:avLst/>
          </a:prstGeom>
        </p:spPr>
        <p:txBody>
          <a:bodyPr lIns="0" tIns="0" rIns="0" bIns="0" rtlCol="0" anchor="t">
            <a:spAutoFit/>
          </a:bodyPr>
          <a:lstStyle/>
          <a:p>
            <a:pPr algn="l">
              <a:lnSpc>
                <a:spcPts val="5670"/>
              </a:lnSpc>
            </a:pPr>
            <a:r>
              <a:rPr lang="en-US" sz="6600" b="1">
                <a:solidFill>
                  <a:srgbClr val="FFFFFF"/>
                </a:solidFill>
                <a:latin typeface="Barlow Bold"/>
              </a:rPr>
              <a:t>A Guide to Strategic Student Loan Repayment</a:t>
            </a:r>
          </a:p>
        </p:txBody>
      </p:sp>
      <p:sp>
        <p:nvSpPr>
          <p:cNvPr id="4" name="TextBox 4"/>
          <p:cNvSpPr txBox="1"/>
          <p:nvPr/>
        </p:nvSpPr>
        <p:spPr>
          <a:xfrm>
            <a:off x="239117" y="3883465"/>
            <a:ext cx="9590683" cy="3687548"/>
          </a:xfrm>
          <a:prstGeom prst="rect">
            <a:avLst/>
          </a:prstGeom>
        </p:spPr>
        <p:txBody>
          <a:bodyPr lIns="0" tIns="0" rIns="0" bIns="0" rtlCol="0" anchor="t">
            <a:spAutoFit/>
          </a:bodyPr>
          <a:lstStyle/>
          <a:p>
            <a:pPr algn="l">
              <a:lnSpc>
                <a:spcPts val="2880"/>
              </a:lnSpc>
            </a:pPr>
            <a:r>
              <a:rPr lang="en-US" sz="2400" dirty="0">
                <a:solidFill>
                  <a:srgbClr val="FFFFFF"/>
                </a:solidFill>
                <a:latin typeface="Barlow"/>
              </a:rPr>
              <a:t>Presented by Neighborhood Legal Services</a:t>
            </a:r>
          </a:p>
          <a:p>
            <a:pPr algn="l">
              <a:lnSpc>
                <a:spcPts val="2880"/>
              </a:lnSpc>
            </a:pPr>
            <a:r>
              <a:rPr lang="en-US" sz="2400" dirty="0">
                <a:solidFill>
                  <a:srgbClr val="FFFFFF"/>
                </a:solidFill>
                <a:latin typeface="Barlow"/>
              </a:rPr>
              <a:t>Mercedees M. Rees, Esq.</a:t>
            </a:r>
          </a:p>
          <a:p>
            <a:pPr algn="l">
              <a:lnSpc>
                <a:spcPts val="2880"/>
              </a:lnSpc>
            </a:pPr>
            <a:endParaRPr lang="en-US" sz="2400" dirty="0">
              <a:solidFill>
                <a:srgbClr val="FFFFFF"/>
              </a:solidFill>
              <a:latin typeface="Barlow"/>
            </a:endParaRPr>
          </a:p>
          <a:p>
            <a:pPr algn="l">
              <a:lnSpc>
                <a:spcPts val="2880"/>
              </a:lnSpc>
            </a:pPr>
            <a:endParaRPr lang="en-US" sz="2400" dirty="0">
              <a:solidFill>
                <a:srgbClr val="000000"/>
              </a:solidFill>
              <a:latin typeface="Barlow"/>
            </a:endParaRPr>
          </a:p>
          <a:p>
            <a:pPr algn="l">
              <a:lnSpc>
                <a:spcPts val="2880"/>
              </a:lnSpc>
            </a:pPr>
            <a:r>
              <a:rPr lang="en-US" sz="2400" dirty="0">
                <a:solidFill>
                  <a:schemeClr val="bg1"/>
                </a:solidFill>
                <a:latin typeface="Barlow"/>
              </a:rPr>
              <a:t>November 20, 2024</a:t>
            </a:r>
          </a:p>
          <a:p>
            <a:pPr algn="l">
              <a:lnSpc>
                <a:spcPts val="2880"/>
              </a:lnSpc>
            </a:pPr>
            <a:r>
              <a:rPr lang="en-US" sz="2400" dirty="0">
                <a:solidFill>
                  <a:schemeClr val="bg1"/>
                </a:solidFill>
                <a:latin typeface="Barlow"/>
              </a:rPr>
              <a:t>Presentation to RCSD</a:t>
            </a:r>
          </a:p>
          <a:p>
            <a:pPr algn="l">
              <a:lnSpc>
                <a:spcPts val="2880"/>
              </a:lnSpc>
            </a:pPr>
            <a:r>
              <a:rPr lang="en-US" sz="2400" dirty="0">
                <a:solidFill>
                  <a:schemeClr val="bg1"/>
                </a:solidFill>
                <a:latin typeface="Barlow"/>
              </a:rPr>
              <a:t>**not intended for use as case-specific legal advice; consult a professional with any questions before acting!</a:t>
            </a:r>
            <a:br>
              <a:rPr lang="en-US" sz="2400" dirty="0">
                <a:latin typeface="Barlow"/>
              </a:rPr>
            </a:br>
            <a:endParaRPr lang="en-US" sz="2400" dirty="0">
              <a:solidFill>
                <a:srgbClr val="FFFFFF"/>
              </a:solidFill>
              <a:latin typeface="Barlow"/>
            </a:endParaRPr>
          </a:p>
          <a:p>
            <a:pPr algn="l">
              <a:lnSpc>
                <a:spcPts val="2880"/>
              </a:lnSpc>
            </a:pPr>
            <a:endParaRPr lang="en-US" sz="2400" dirty="0">
              <a:latin typeface="Barlow"/>
            </a:endParaRPr>
          </a:p>
        </p:txBody>
      </p:sp>
      <p:sp>
        <p:nvSpPr>
          <p:cNvPr id="5" name="Freeform 5"/>
          <p:cNvSpPr/>
          <p:nvPr/>
        </p:nvSpPr>
        <p:spPr>
          <a:xfrm>
            <a:off x="9829800" y="5237689"/>
            <a:ext cx="1424793" cy="979100"/>
          </a:xfrm>
          <a:custGeom>
            <a:avLst/>
            <a:gdLst/>
            <a:ahLst/>
            <a:cxnLst/>
            <a:rect l="l" t="t" r="r" b="b"/>
            <a:pathLst>
              <a:path w="2137189" h="1468650">
                <a:moveTo>
                  <a:pt x="0" y="0"/>
                </a:moveTo>
                <a:lnTo>
                  <a:pt x="2137188" y="0"/>
                </a:lnTo>
                <a:lnTo>
                  <a:pt x="2137188" y="1468651"/>
                </a:lnTo>
                <a:lnTo>
                  <a:pt x="0" y="1468651"/>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242724" y="1841750"/>
            <a:ext cx="7831455" cy="3263073"/>
          </a:xfrm>
          <a:prstGeom prst="rect">
            <a:avLst/>
          </a:prstGeom>
        </p:spPr>
        <p:txBody>
          <a:bodyPr lIns="0" tIns="0" rIns="0" bIns="0" rtlCol="0" anchor="t">
            <a:spAutoFit/>
          </a:bodyPr>
          <a:lstStyle/>
          <a:p>
            <a:pPr marL="388620" lvl="1" indent="-194310" algn="l">
              <a:lnSpc>
                <a:spcPts val="2700"/>
              </a:lnSpc>
              <a:buFont typeface="Arial"/>
              <a:buChar char="•"/>
            </a:pPr>
            <a:r>
              <a:rPr lang="en-US">
                <a:solidFill>
                  <a:srgbClr val="000000"/>
                </a:solidFill>
                <a:latin typeface="Barlow"/>
              </a:rPr>
              <a:t>Visit your studentaid.gov account dashboard, or call FSA Information Center (800-433-3243) to find your loan servicer.</a:t>
            </a:r>
            <a:endParaRPr lang="en-US"/>
          </a:p>
          <a:p>
            <a:pPr marL="388620" lvl="1" indent="-194310" algn="l">
              <a:lnSpc>
                <a:spcPts val="2700"/>
              </a:lnSpc>
              <a:buFont typeface="Arial"/>
              <a:buChar char="•"/>
            </a:pPr>
            <a:r>
              <a:rPr lang="en-US">
                <a:solidFill>
                  <a:srgbClr val="000000"/>
                </a:solidFill>
                <a:latin typeface="Barlow"/>
              </a:rPr>
              <a:t>Servicers manage your loans for the Department of Education (ED), handling payments, assisting with repayment plans, and other activities. </a:t>
            </a:r>
          </a:p>
          <a:p>
            <a:pPr marL="388620" lvl="1" indent="-194310" algn="l">
              <a:lnSpc>
                <a:spcPts val="2700"/>
              </a:lnSpc>
              <a:buFont typeface="Arial"/>
              <a:buChar char="•"/>
            </a:pPr>
            <a:r>
              <a:rPr lang="en-US">
                <a:solidFill>
                  <a:srgbClr val="404040"/>
                </a:solidFill>
                <a:latin typeface="Barlow Bold"/>
              </a:rPr>
              <a:t>40% of student loan borrowers had a servicer change since 2020</a:t>
            </a:r>
            <a:r>
              <a:rPr lang="en-US">
                <a:solidFill>
                  <a:srgbClr val="000000"/>
                </a:solidFill>
                <a:latin typeface="Barlow"/>
              </a:rPr>
              <a:t>.</a:t>
            </a:r>
          </a:p>
          <a:p>
            <a:pPr marL="690880" lvl="2" indent="-229870" algn="l">
              <a:lnSpc>
                <a:spcPts val="2400"/>
              </a:lnSpc>
              <a:buFont typeface="Arial"/>
              <a:buChar char="⚬"/>
            </a:pPr>
            <a:r>
              <a:rPr lang="en-US" sz="1600">
                <a:solidFill>
                  <a:srgbClr val="000000"/>
                </a:solidFill>
                <a:latin typeface="Barlow"/>
              </a:rPr>
              <a:t>Navient transferred ED-owned loans to </a:t>
            </a:r>
            <a:r>
              <a:rPr lang="en-US" sz="1600" err="1">
                <a:solidFill>
                  <a:srgbClr val="000000"/>
                </a:solidFill>
                <a:latin typeface="Barlow"/>
              </a:rPr>
              <a:t>Aidvantage</a:t>
            </a:r>
            <a:r>
              <a:rPr lang="en-US" sz="1600">
                <a:solidFill>
                  <a:srgbClr val="000000"/>
                </a:solidFill>
                <a:latin typeface="Barlow"/>
              </a:rPr>
              <a:t>. If your loans are with Navient, they are FFELP or private loans.</a:t>
            </a:r>
          </a:p>
          <a:p>
            <a:pPr marL="690880" lvl="2" indent="-229870" algn="l">
              <a:lnSpc>
                <a:spcPts val="2400"/>
              </a:lnSpc>
              <a:buFont typeface="Arial"/>
              <a:buChar char="⚬"/>
            </a:pPr>
            <a:r>
              <a:rPr lang="en-US" sz="1600">
                <a:solidFill>
                  <a:srgbClr val="000000"/>
                </a:solidFill>
                <a:latin typeface="Barlow"/>
              </a:rPr>
              <a:t>Great Lakes, acquired by Nelnet, is transferring accounts to Nelnet. </a:t>
            </a:r>
          </a:p>
          <a:p>
            <a:pPr marL="690880" lvl="2" indent="-229870" algn="l">
              <a:lnSpc>
                <a:spcPts val="2400"/>
              </a:lnSpc>
              <a:buFont typeface="Arial"/>
              <a:buChar char="⚬"/>
            </a:pPr>
            <a:r>
              <a:rPr lang="en-US" sz="1600">
                <a:solidFill>
                  <a:srgbClr val="000000"/>
                </a:solidFill>
                <a:latin typeface="Barlow"/>
              </a:rPr>
              <a:t>OSLA stopped servicing loans and transferred its accounts to </a:t>
            </a:r>
            <a:r>
              <a:rPr lang="en-US" sz="1600" err="1">
                <a:solidFill>
                  <a:srgbClr val="000000"/>
                </a:solidFill>
                <a:latin typeface="Barlow"/>
              </a:rPr>
              <a:t>Aidvantage</a:t>
            </a:r>
            <a:r>
              <a:rPr lang="en-US" sz="1600">
                <a:solidFill>
                  <a:srgbClr val="000000"/>
                </a:solidFill>
                <a:latin typeface="Barlow"/>
              </a:rPr>
              <a:t>.</a:t>
            </a:r>
          </a:p>
          <a:p>
            <a:pPr algn="l">
              <a:lnSpc>
                <a:spcPts val="2700"/>
              </a:lnSpc>
            </a:pPr>
            <a:endParaRPr lang="en-US" sz="1600">
              <a:solidFill>
                <a:srgbClr val="000000"/>
              </a:solidFill>
              <a:latin typeface="Barlow"/>
            </a:endParaRPr>
          </a:p>
        </p:txBody>
      </p:sp>
      <p:sp>
        <p:nvSpPr>
          <p:cNvPr id="3" name="TextBox 3"/>
          <p:cNvSpPr txBox="1"/>
          <p:nvPr/>
        </p:nvSpPr>
        <p:spPr>
          <a:xfrm>
            <a:off x="2340863" y="558964"/>
            <a:ext cx="8766955" cy="923330"/>
          </a:xfrm>
          <a:prstGeom prst="rect">
            <a:avLst/>
          </a:prstGeom>
        </p:spPr>
        <p:txBody>
          <a:bodyPr lIns="0" tIns="0" rIns="0" bIns="0" rtlCol="0" anchor="t">
            <a:spAutoFit/>
          </a:bodyPr>
          <a:lstStyle/>
          <a:p>
            <a:pPr algn="l">
              <a:lnSpc>
                <a:spcPts val="3600"/>
              </a:lnSpc>
              <a:spcBef>
                <a:spcPct val="0"/>
              </a:spcBef>
            </a:pPr>
            <a:r>
              <a:rPr lang="en-US" sz="3000" b="1">
                <a:solidFill>
                  <a:srgbClr val="262261"/>
                </a:solidFill>
                <a:latin typeface="Barlow Bold"/>
              </a:rPr>
              <a:t>Identify your student loan servicer and review your online account information.</a:t>
            </a:r>
          </a:p>
        </p:txBody>
      </p:sp>
      <p:sp>
        <p:nvSpPr>
          <p:cNvPr id="5" name="TextBox 5"/>
          <p:cNvSpPr txBox="1"/>
          <p:nvPr/>
        </p:nvSpPr>
        <p:spPr>
          <a:xfrm>
            <a:off x="2340862" y="5319074"/>
            <a:ext cx="7670866" cy="730969"/>
          </a:xfrm>
          <a:prstGeom prst="rect">
            <a:avLst/>
          </a:prstGeom>
        </p:spPr>
        <p:txBody>
          <a:bodyPr lIns="0" tIns="0" rIns="0" bIns="0" rtlCol="0" anchor="t">
            <a:spAutoFit/>
          </a:bodyPr>
          <a:lstStyle/>
          <a:p>
            <a:pPr algn="l">
              <a:lnSpc>
                <a:spcPts val="1919"/>
              </a:lnSpc>
              <a:spcBef>
                <a:spcPct val="0"/>
              </a:spcBef>
            </a:pPr>
            <a:r>
              <a:rPr lang="en-US" sz="1600" b="1" spc="-55">
                <a:solidFill>
                  <a:srgbClr val="404040"/>
                </a:solidFill>
                <a:latin typeface="Barlow Bold"/>
              </a:rPr>
              <a:t>Did you know? </a:t>
            </a:r>
            <a:r>
              <a:rPr lang="en-US" sz="1600" spc="-55">
                <a:solidFill>
                  <a:srgbClr val="404040"/>
                </a:solidFill>
                <a:latin typeface="Barlow"/>
              </a:rPr>
              <a:t>Servicers are not your lender and some are contracted by ED to manage specific federal forgiveness programs: MOHELA manages the  Public Service Loan Forgiveness and Nelnet manages Total and Permanent Disability Discharge. </a:t>
            </a:r>
          </a:p>
        </p:txBody>
      </p:sp>
      <p:grpSp>
        <p:nvGrpSpPr>
          <p:cNvPr id="6" name="Group 6"/>
          <p:cNvGrpSpPr/>
          <p:nvPr/>
        </p:nvGrpSpPr>
        <p:grpSpPr>
          <a:xfrm>
            <a:off x="685800" y="558964"/>
            <a:ext cx="1339937" cy="1339937"/>
            <a:chOff x="0" y="0"/>
            <a:chExt cx="812800" cy="812800"/>
          </a:xfrm>
        </p:grpSpPr>
        <p:sp>
          <p:nvSpPr>
            <p:cNvPr id="7" name="Freeform 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32A242"/>
            </a:solidFill>
          </p:spPr>
          <p:txBody>
            <a:bodyPr/>
            <a:lstStyle/>
            <a:p>
              <a:endParaRPr lang="en-US"/>
            </a:p>
          </p:txBody>
        </p:sp>
        <p:sp>
          <p:nvSpPr>
            <p:cNvPr id="8" name="TextBox 8"/>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a:p>
          </p:txBody>
        </p:sp>
      </p:grpSp>
      <p:sp>
        <p:nvSpPr>
          <p:cNvPr id="9" name="TextBox 9"/>
          <p:cNvSpPr txBox="1"/>
          <p:nvPr/>
        </p:nvSpPr>
        <p:spPr>
          <a:xfrm>
            <a:off x="1226878" y="214798"/>
            <a:ext cx="1015846" cy="1895712"/>
          </a:xfrm>
          <a:prstGeom prst="rect">
            <a:avLst/>
          </a:prstGeom>
        </p:spPr>
        <p:txBody>
          <a:bodyPr lIns="0" tIns="0" rIns="0" bIns="0" rtlCol="0" anchor="t">
            <a:spAutoFit/>
          </a:bodyPr>
          <a:lstStyle/>
          <a:p>
            <a:pPr>
              <a:lnSpc>
                <a:spcPts val="16182"/>
              </a:lnSpc>
            </a:pPr>
            <a:r>
              <a:rPr lang="en-US" sz="11559">
                <a:solidFill>
                  <a:srgbClr val="FFFFFF"/>
                </a:solidFill>
                <a:latin typeface="Barlow Black" panose="00000A00000000000000" pitchFamily="2" charset="0"/>
              </a:rPr>
              <a:t>2</a:t>
            </a:r>
          </a:p>
        </p:txBody>
      </p:sp>
      <p:sp>
        <p:nvSpPr>
          <p:cNvPr id="10" name="Freeform 10"/>
          <p:cNvSpPr/>
          <p:nvPr/>
        </p:nvSpPr>
        <p:spPr>
          <a:xfrm>
            <a:off x="685801" y="5202546"/>
            <a:ext cx="1108751" cy="969654"/>
          </a:xfrm>
          <a:custGeom>
            <a:avLst/>
            <a:gdLst/>
            <a:ahLst/>
            <a:cxnLst/>
            <a:rect l="l" t="t" r="r" b="b"/>
            <a:pathLst>
              <a:path w="1663127" h="1454481">
                <a:moveTo>
                  <a:pt x="0" y="0"/>
                </a:moveTo>
                <a:lnTo>
                  <a:pt x="1663127" y="0"/>
                </a:lnTo>
                <a:lnTo>
                  <a:pt x="1663127" y="1454481"/>
                </a:lnTo>
                <a:lnTo>
                  <a:pt x="0" y="14544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558964"/>
            <a:ext cx="1339937" cy="1339937"/>
            <a:chOff x="0" y="0"/>
            <a:chExt cx="812800" cy="812800"/>
          </a:xfrm>
        </p:grpSpPr>
        <p:sp>
          <p:nvSpPr>
            <p:cNvPr id="3" name="Freeform 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32A242"/>
            </a:solidFill>
          </p:spPr>
          <p:txBody>
            <a:bodyPr/>
            <a:lstStyle/>
            <a:p>
              <a:endParaRPr lang="en-US"/>
            </a:p>
          </p:txBody>
        </p:sp>
        <p:sp>
          <p:nvSpPr>
            <p:cNvPr id="4" name="TextBox 4"/>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a:p>
          </p:txBody>
        </p:sp>
      </p:grpSp>
      <p:graphicFrame>
        <p:nvGraphicFramePr>
          <p:cNvPr id="5" name="Table 5"/>
          <p:cNvGraphicFramePr>
            <a:graphicFrameLocks noGrp="1"/>
          </p:cNvGraphicFramePr>
          <p:nvPr>
            <p:extLst>
              <p:ext uri="{D42A27DB-BD31-4B8C-83A1-F6EECF244321}">
                <p14:modId xmlns:p14="http://schemas.microsoft.com/office/powerpoint/2010/main" val="2688132103"/>
              </p:ext>
            </p:extLst>
          </p:nvPr>
        </p:nvGraphicFramePr>
        <p:xfrm>
          <a:off x="2372133" y="1028863"/>
          <a:ext cx="9134067" cy="4805064"/>
        </p:xfrm>
        <a:graphic>
          <a:graphicData uri="http://schemas.openxmlformats.org/drawingml/2006/table">
            <a:tbl>
              <a:tblPr/>
              <a:tblGrid>
                <a:gridCol w="1233695">
                  <a:extLst>
                    <a:ext uri="{9D8B030D-6E8A-4147-A177-3AD203B41FA5}">
                      <a16:colId xmlns:a16="http://schemas.microsoft.com/office/drawing/2014/main" val="20000"/>
                    </a:ext>
                  </a:extLst>
                </a:gridCol>
                <a:gridCol w="4020464">
                  <a:extLst>
                    <a:ext uri="{9D8B030D-6E8A-4147-A177-3AD203B41FA5}">
                      <a16:colId xmlns:a16="http://schemas.microsoft.com/office/drawing/2014/main" val="20001"/>
                    </a:ext>
                  </a:extLst>
                </a:gridCol>
                <a:gridCol w="3879908">
                  <a:extLst>
                    <a:ext uri="{9D8B030D-6E8A-4147-A177-3AD203B41FA5}">
                      <a16:colId xmlns:a16="http://schemas.microsoft.com/office/drawing/2014/main" val="20002"/>
                    </a:ext>
                  </a:extLst>
                </a:gridCol>
              </a:tblGrid>
              <a:tr h="535523">
                <a:tc>
                  <a:txBody>
                    <a:bodyPr/>
                    <a:lstStyle/>
                    <a:p>
                      <a:pPr algn="l">
                        <a:lnSpc>
                          <a:spcPct val="100000"/>
                        </a:lnSpc>
                        <a:defRPr/>
                      </a:pPr>
                      <a:endParaRPr lang="en-US" sz="700"/>
                    </a:p>
                  </a:txBody>
                  <a:tcPr marL="127000" marR="127000" marT="127000" marB="127000" anchor="ctr">
                    <a:lnL w="28575" cap="flat" cmpd="sng" algn="ctr">
                      <a:solidFill>
                        <a:srgbClr val="D1D3D4"/>
                      </a:solidFill>
                      <a:prstDash val="solid"/>
                      <a:round/>
                      <a:headEnd type="none" w="med" len="med"/>
                      <a:tailEnd type="none" w="med" len="med"/>
                    </a:lnL>
                    <a:lnR w="28575" cap="flat" cmpd="sng" algn="ctr">
                      <a:solidFill>
                        <a:srgbClr val="D1D3D4"/>
                      </a:solidFill>
                      <a:prstDash val="solid"/>
                      <a:round/>
                      <a:headEnd type="none" w="med" len="med"/>
                      <a:tailEnd type="none" w="med" len="med"/>
                    </a:lnR>
                    <a:lnT w="28575" cap="flat" cmpd="sng" algn="ctr">
                      <a:solidFill>
                        <a:srgbClr val="D1D3D4"/>
                      </a:solidFill>
                      <a:prstDash val="solid"/>
                      <a:round/>
                      <a:headEnd type="none" w="med" len="med"/>
                      <a:tailEnd type="none" w="med" len="med"/>
                    </a:lnT>
                    <a:lnB w="28575" cap="flat" cmpd="sng" algn="ctr">
                      <a:solidFill>
                        <a:srgbClr val="D1D3D4"/>
                      </a:solidFill>
                      <a:prstDash val="solid"/>
                      <a:round/>
                      <a:headEnd type="none" w="med" len="med"/>
                      <a:tailEnd type="none" w="med" len="med"/>
                    </a:lnB>
                    <a:solidFill>
                      <a:srgbClr val="32A242"/>
                    </a:solidFill>
                  </a:tcPr>
                </a:tc>
                <a:tc>
                  <a:txBody>
                    <a:bodyPr/>
                    <a:lstStyle/>
                    <a:p>
                      <a:pPr algn="l">
                        <a:lnSpc>
                          <a:spcPct val="100000"/>
                        </a:lnSpc>
                        <a:defRPr/>
                      </a:pPr>
                      <a:r>
                        <a:rPr lang="en-US" sz="1400">
                          <a:solidFill>
                            <a:srgbClr val="FFFFFF"/>
                          </a:solidFill>
                          <a:latin typeface="Barlow Bold"/>
                        </a:rPr>
                        <a:t>Income-Driven Repayment Plans</a:t>
                      </a:r>
                      <a:endParaRPr lang="en-US" sz="700"/>
                    </a:p>
                  </a:txBody>
                  <a:tcPr marL="127000" marR="127000" marT="127000" marB="127000" anchor="ctr">
                    <a:lnL w="28575" cap="flat" cmpd="sng" algn="ctr">
                      <a:solidFill>
                        <a:srgbClr val="D1D3D4"/>
                      </a:solidFill>
                      <a:prstDash val="solid"/>
                      <a:round/>
                      <a:headEnd type="none" w="med" len="med"/>
                      <a:tailEnd type="none" w="med" len="med"/>
                    </a:lnL>
                    <a:lnR w="28575" cap="flat" cmpd="sng" algn="ctr">
                      <a:solidFill>
                        <a:srgbClr val="D1D3D4"/>
                      </a:solidFill>
                      <a:prstDash val="solid"/>
                      <a:round/>
                      <a:headEnd type="none" w="med" len="med"/>
                      <a:tailEnd type="none" w="med" len="med"/>
                    </a:lnR>
                    <a:lnT w="28575" cap="flat" cmpd="sng" algn="ctr">
                      <a:solidFill>
                        <a:srgbClr val="D1D3D4"/>
                      </a:solidFill>
                      <a:prstDash val="solid"/>
                      <a:round/>
                      <a:headEnd type="none" w="med" len="med"/>
                      <a:tailEnd type="none" w="med" len="med"/>
                    </a:lnT>
                    <a:lnB w="28575" cap="flat" cmpd="sng" algn="ctr">
                      <a:solidFill>
                        <a:srgbClr val="D1D3D4"/>
                      </a:solidFill>
                      <a:prstDash val="solid"/>
                      <a:round/>
                      <a:headEnd type="none" w="med" len="med"/>
                      <a:tailEnd type="none" w="med" len="med"/>
                    </a:lnB>
                    <a:solidFill>
                      <a:srgbClr val="32A242"/>
                    </a:solidFill>
                  </a:tcPr>
                </a:tc>
                <a:tc>
                  <a:txBody>
                    <a:bodyPr/>
                    <a:lstStyle/>
                    <a:p>
                      <a:pPr marL="0" lvl="0" indent="0" algn="l">
                        <a:lnSpc>
                          <a:spcPct val="100000"/>
                        </a:lnSpc>
                        <a:spcBef>
                          <a:spcPct val="0"/>
                        </a:spcBef>
                        <a:defRPr/>
                      </a:pPr>
                      <a:r>
                        <a:rPr lang="en-US" sz="1400" u="none" strike="noStrike">
                          <a:solidFill>
                            <a:srgbClr val="FFFFFF"/>
                          </a:solidFill>
                          <a:latin typeface="Barlow Bold"/>
                        </a:rPr>
                        <a:t>Traditional Repayment Plans</a:t>
                      </a:r>
                      <a:endParaRPr lang="en-US" sz="700"/>
                    </a:p>
                  </a:txBody>
                  <a:tcPr marL="127000" marR="127000" marT="127000" marB="127000" anchor="ctr">
                    <a:lnL w="28575" cap="flat" cmpd="sng" algn="ctr">
                      <a:solidFill>
                        <a:srgbClr val="D1D3D4"/>
                      </a:solidFill>
                      <a:prstDash val="solid"/>
                      <a:round/>
                      <a:headEnd type="none" w="med" len="med"/>
                      <a:tailEnd type="none" w="med" len="med"/>
                    </a:lnL>
                    <a:lnR w="28575" cap="flat" cmpd="sng" algn="ctr">
                      <a:solidFill>
                        <a:srgbClr val="D1D3D4"/>
                      </a:solidFill>
                      <a:prstDash val="solid"/>
                      <a:round/>
                      <a:headEnd type="none" w="med" len="med"/>
                      <a:tailEnd type="none" w="med" len="med"/>
                    </a:lnR>
                    <a:lnT w="28575" cap="flat" cmpd="sng" algn="ctr">
                      <a:solidFill>
                        <a:srgbClr val="D1D3D4"/>
                      </a:solidFill>
                      <a:prstDash val="solid"/>
                      <a:round/>
                      <a:headEnd type="none" w="med" len="med"/>
                      <a:tailEnd type="none" w="med" len="med"/>
                    </a:lnT>
                    <a:lnB w="28575" cap="flat" cmpd="sng" algn="ctr">
                      <a:solidFill>
                        <a:srgbClr val="D1D3D4"/>
                      </a:solidFill>
                      <a:prstDash val="solid"/>
                      <a:round/>
                      <a:headEnd type="none" w="med" len="med"/>
                      <a:tailEnd type="none" w="med" len="med"/>
                    </a:lnB>
                    <a:solidFill>
                      <a:srgbClr val="32A242"/>
                    </a:solidFill>
                  </a:tcPr>
                </a:tc>
                <a:extLst>
                  <a:ext uri="{0D108BD9-81ED-4DB2-BD59-A6C34878D82A}">
                    <a16:rowId xmlns:a16="http://schemas.microsoft.com/office/drawing/2014/main" val="10000"/>
                  </a:ext>
                </a:extLst>
              </a:tr>
              <a:tr h="1336915">
                <a:tc>
                  <a:txBody>
                    <a:bodyPr/>
                    <a:lstStyle/>
                    <a:p>
                      <a:pPr algn="l">
                        <a:lnSpc>
                          <a:spcPct val="100000"/>
                        </a:lnSpc>
                        <a:defRPr/>
                      </a:pPr>
                      <a:r>
                        <a:rPr lang="en-US" sz="1300">
                          <a:solidFill>
                            <a:srgbClr val="404040"/>
                          </a:solidFill>
                          <a:latin typeface="Barlow Bold"/>
                        </a:rPr>
                        <a:t>Pros</a:t>
                      </a:r>
                      <a:endParaRPr lang="en-US" sz="700"/>
                    </a:p>
                  </a:txBody>
                  <a:tcPr marL="127000" marR="127000" marT="127000" marB="127000" anchor="ctr">
                    <a:lnL w="28575" cap="flat" cmpd="sng" algn="ctr">
                      <a:solidFill>
                        <a:srgbClr val="D1D3D4"/>
                      </a:solidFill>
                      <a:prstDash val="solid"/>
                      <a:round/>
                      <a:headEnd type="none" w="med" len="med"/>
                      <a:tailEnd type="none" w="med" len="med"/>
                    </a:lnL>
                    <a:lnR w="28575" cap="flat" cmpd="sng" algn="ctr">
                      <a:solidFill>
                        <a:srgbClr val="D1D3D4"/>
                      </a:solidFill>
                      <a:prstDash val="solid"/>
                      <a:round/>
                      <a:headEnd type="none" w="med" len="med"/>
                      <a:tailEnd type="none" w="med" len="med"/>
                    </a:lnR>
                    <a:lnT w="28575" cap="flat" cmpd="sng" algn="ctr">
                      <a:solidFill>
                        <a:srgbClr val="D1D3D4"/>
                      </a:solidFill>
                      <a:prstDash val="solid"/>
                      <a:round/>
                      <a:headEnd type="none" w="med" len="med"/>
                      <a:tailEnd type="none" w="med" len="med"/>
                    </a:lnT>
                    <a:lnB w="28575" cap="flat" cmpd="sng" algn="ctr">
                      <a:solidFill>
                        <a:srgbClr val="D1D3D4"/>
                      </a:solidFill>
                      <a:prstDash val="solid"/>
                      <a:round/>
                      <a:headEnd type="none" w="med" len="med"/>
                      <a:tailEnd type="none" w="med" len="med"/>
                    </a:lnB>
                    <a:solidFill>
                      <a:srgbClr val="D8ECDB"/>
                    </a:solidFill>
                  </a:tcPr>
                </a:tc>
                <a:tc>
                  <a:txBody>
                    <a:bodyPr/>
                    <a:lstStyle/>
                    <a:p>
                      <a:pPr marL="431801" lvl="1" indent="-215900" algn="l">
                        <a:lnSpc>
                          <a:spcPct val="100000"/>
                        </a:lnSpc>
                        <a:buFont typeface="Arial"/>
                        <a:buChar char="•"/>
                        <a:defRPr/>
                      </a:pPr>
                      <a:r>
                        <a:rPr lang="en-US" sz="1300">
                          <a:solidFill>
                            <a:srgbClr val="404040"/>
                          </a:solidFill>
                          <a:latin typeface="Barlow"/>
                        </a:rPr>
                        <a:t>Affordable payments based on income.</a:t>
                      </a:r>
                      <a:endParaRPr lang="en-US" sz="700"/>
                    </a:p>
                    <a:p>
                      <a:pPr marL="431801" lvl="1" indent="-215900">
                        <a:lnSpc>
                          <a:spcPct val="100000"/>
                        </a:lnSpc>
                        <a:buFont typeface="Arial"/>
                        <a:buChar char="•"/>
                      </a:pPr>
                      <a:r>
                        <a:rPr lang="en-US" sz="1300">
                          <a:solidFill>
                            <a:srgbClr val="404040"/>
                          </a:solidFill>
                          <a:latin typeface="Barlow"/>
                        </a:rPr>
                        <a:t>Loan forgiveness after 20-25 </a:t>
                      </a:r>
                      <a:r>
                        <a:rPr lang="en-US" sz="1300" err="1">
                          <a:solidFill>
                            <a:srgbClr val="404040"/>
                          </a:solidFill>
                          <a:latin typeface="Barlow"/>
                        </a:rPr>
                        <a:t>yrs</a:t>
                      </a:r>
                      <a:r>
                        <a:rPr lang="en-US" sz="1300">
                          <a:solidFill>
                            <a:srgbClr val="404040"/>
                          </a:solidFill>
                          <a:latin typeface="Barlow"/>
                        </a:rPr>
                        <a:t> of payments.</a:t>
                      </a:r>
                    </a:p>
                    <a:p>
                      <a:pPr marL="431801" lvl="1" indent="-215900">
                        <a:lnSpc>
                          <a:spcPct val="100000"/>
                        </a:lnSpc>
                        <a:buFont typeface="Arial"/>
                        <a:buChar char="•"/>
                      </a:pPr>
                      <a:r>
                        <a:rPr lang="en-US" sz="1300">
                          <a:solidFill>
                            <a:srgbClr val="404040"/>
                          </a:solidFill>
                          <a:latin typeface="Barlow"/>
                        </a:rPr>
                        <a:t>Required for other forgiveness programs.</a:t>
                      </a:r>
                    </a:p>
                    <a:p>
                      <a:pPr marL="431801" lvl="1" indent="-215900">
                        <a:lnSpc>
                          <a:spcPct val="100000"/>
                        </a:lnSpc>
                        <a:buFont typeface="Arial"/>
                        <a:buChar char="•"/>
                      </a:pPr>
                      <a:r>
                        <a:rPr lang="en-US" sz="1300">
                          <a:solidFill>
                            <a:srgbClr val="404040"/>
                          </a:solidFill>
                          <a:latin typeface="Barlow"/>
                        </a:rPr>
                        <a:t>Can adjust payments when income changes.</a:t>
                      </a:r>
                    </a:p>
                  </a:txBody>
                  <a:tcPr marL="127000" marR="127000" marT="127000" marB="127000" anchor="ctr">
                    <a:lnL w="28575" cap="flat" cmpd="sng" algn="ctr">
                      <a:solidFill>
                        <a:srgbClr val="D1D3D4"/>
                      </a:solidFill>
                      <a:prstDash val="solid"/>
                      <a:round/>
                      <a:headEnd type="none" w="med" len="med"/>
                      <a:tailEnd type="none" w="med" len="med"/>
                    </a:lnL>
                    <a:lnR w="28575" cap="flat" cmpd="sng" algn="ctr">
                      <a:solidFill>
                        <a:srgbClr val="D1D3D4"/>
                      </a:solidFill>
                      <a:prstDash val="solid"/>
                      <a:round/>
                      <a:headEnd type="none" w="med" len="med"/>
                      <a:tailEnd type="none" w="med" len="med"/>
                    </a:lnR>
                    <a:lnT w="28575" cap="flat" cmpd="sng" algn="ctr">
                      <a:solidFill>
                        <a:srgbClr val="D1D3D4"/>
                      </a:solidFill>
                      <a:prstDash val="solid"/>
                      <a:round/>
                      <a:headEnd type="none" w="med" len="med"/>
                      <a:tailEnd type="none" w="med" len="med"/>
                    </a:lnT>
                    <a:lnB w="28575" cap="flat" cmpd="sng" algn="ctr">
                      <a:solidFill>
                        <a:srgbClr val="D1D3D4"/>
                      </a:solidFill>
                      <a:prstDash val="solid"/>
                      <a:round/>
                      <a:headEnd type="none" w="med" len="med"/>
                      <a:tailEnd type="none" w="med" len="med"/>
                    </a:lnB>
                    <a:solidFill>
                      <a:srgbClr val="D8ECDB"/>
                    </a:solidFill>
                  </a:tcPr>
                </a:tc>
                <a:tc>
                  <a:txBody>
                    <a:bodyPr/>
                    <a:lstStyle/>
                    <a:p>
                      <a:pPr marL="431801" lvl="1" indent="-215900" algn="l">
                        <a:lnSpc>
                          <a:spcPct val="100000"/>
                        </a:lnSpc>
                        <a:buFont typeface="Arial"/>
                        <a:buChar char="•"/>
                        <a:defRPr/>
                      </a:pPr>
                      <a:r>
                        <a:rPr lang="en-US" sz="1300">
                          <a:solidFill>
                            <a:srgbClr val="404040"/>
                          </a:solidFill>
                          <a:latin typeface="Barlow"/>
                        </a:rPr>
                        <a:t>More predictable payments.</a:t>
                      </a:r>
                      <a:endParaRPr lang="en-US" sz="700"/>
                    </a:p>
                    <a:p>
                      <a:pPr marL="431801" lvl="1" indent="-215900">
                        <a:lnSpc>
                          <a:spcPct val="100000"/>
                        </a:lnSpc>
                        <a:buFont typeface="Arial"/>
                        <a:buChar char="•"/>
                      </a:pPr>
                      <a:r>
                        <a:rPr lang="en-US" sz="1300">
                          <a:solidFill>
                            <a:srgbClr val="404040"/>
                          </a:solidFill>
                          <a:latin typeface="Barlow"/>
                        </a:rPr>
                        <a:t>Shorter repayment period in some cases, potentially paying off loans faster.</a:t>
                      </a:r>
                    </a:p>
                    <a:p>
                      <a:pPr marL="431801" lvl="1" indent="-215900">
                        <a:lnSpc>
                          <a:spcPct val="100000"/>
                        </a:lnSpc>
                        <a:buFont typeface="Arial"/>
                        <a:buChar char="•"/>
                      </a:pPr>
                      <a:r>
                        <a:rPr lang="en-US" sz="1300">
                          <a:solidFill>
                            <a:srgbClr val="404040"/>
                          </a:solidFill>
                          <a:latin typeface="Barlow"/>
                        </a:rPr>
                        <a:t>No recertification or income verification.</a:t>
                      </a:r>
                    </a:p>
                  </a:txBody>
                  <a:tcPr marL="127000" marR="127000" marT="127000" marB="127000" anchor="ctr">
                    <a:lnL w="28575" cap="flat" cmpd="sng" algn="ctr">
                      <a:solidFill>
                        <a:srgbClr val="D1D3D4"/>
                      </a:solidFill>
                      <a:prstDash val="solid"/>
                      <a:round/>
                      <a:headEnd type="none" w="med" len="med"/>
                      <a:tailEnd type="none" w="med" len="med"/>
                    </a:lnL>
                    <a:lnR w="28575" cap="flat" cmpd="sng" algn="ctr">
                      <a:solidFill>
                        <a:srgbClr val="D1D3D4"/>
                      </a:solidFill>
                      <a:prstDash val="solid"/>
                      <a:round/>
                      <a:headEnd type="none" w="med" len="med"/>
                      <a:tailEnd type="none" w="med" len="med"/>
                    </a:lnR>
                    <a:lnT w="28575" cap="flat" cmpd="sng" algn="ctr">
                      <a:solidFill>
                        <a:srgbClr val="D1D3D4"/>
                      </a:solidFill>
                      <a:prstDash val="solid"/>
                      <a:round/>
                      <a:headEnd type="none" w="med" len="med"/>
                      <a:tailEnd type="none" w="med" len="med"/>
                    </a:lnT>
                    <a:lnB w="28575" cap="flat" cmpd="sng" algn="ctr">
                      <a:solidFill>
                        <a:srgbClr val="D1D3D4"/>
                      </a:solidFill>
                      <a:prstDash val="solid"/>
                      <a:round/>
                      <a:headEnd type="none" w="med" len="med"/>
                      <a:tailEnd type="none" w="med" len="med"/>
                    </a:lnB>
                    <a:solidFill>
                      <a:srgbClr val="D8ECDB"/>
                    </a:solidFill>
                  </a:tcPr>
                </a:tc>
                <a:extLst>
                  <a:ext uri="{0D108BD9-81ED-4DB2-BD59-A6C34878D82A}">
                    <a16:rowId xmlns:a16="http://schemas.microsoft.com/office/drawing/2014/main" val="10001"/>
                  </a:ext>
                </a:extLst>
              </a:tr>
              <a:tr h="1466313">
                <a:tc>
                  <a:txBody>
                    <a:bodyPr/>
                    <a:lstStyle/>
                    <a:p>
                      <a:pPr algn="l">
                        <a:lnSpc>
                          <a:spcPct val="100000"/>
                        </a:lnSpc>
                        <a:defRPr/>
                      </a:pPr>
                      <a:r>
                        <a:rPr lang="en-US" sz="1300">
                          <a:solidFill>
                            <a:srgbClr val="404040"/>
                          </a:solidFill>
                          <a:latin typeface="Barlow Bold"/>
                        </a:rPr>
                        <a:t>Cons</a:t>
                      </a:r>
                      <a:endParaRPr lang="en-US" sz="700"/>
                    </a:p>
                  </a:txBody>
                  <a:tcPr marL="127000" marR="127000" marT="127000" marB="127000" anchor="ctr">
                    <a:lnL w="28575" cap="flat" cmpd="sng" algn="ctr">
                      <a:solidFill>
                        <a:srgbClr val="D1D3D4"/>
                      </a:solidFill>
                      <a:prstDash val="solid"/>
                      <a:round/>
                      <a:headEnd type="none" w="med" len="med"/>
                      <a:tailEnd type="none" w="med" len="med"/>
                    </a:lnL>
                    <a:lnR w="28575" cap="flat" cmpd="sng" algn="ctr">
                      <a:solidFill>
                        <a:srgbClr val="D1D3D4"/>
                      </a:solidFill>
                      <a:prstDash val="solid"/>
                      <a:round/>
                      <a:headEnd type="none" w="med" len="med"/>
                      <a:tailEnd type="none" w="med" len="med"/>
                    </a:lnR>
                    <a:lnT w="28575" cap="flat" cmpd="sng" algn="ctr">
                      <a:solidFill>
                        <a:srgbClr val="D1D3D4"/>
                      </a:solidFill>
                      <a:prstDash val="solid"/>
                      <a:round/>
                      <a:headEnd type="none" w="med" len="med"/>
                      <a:tailEnd type="none" w="med" len="med"/>
                    </a:lnT>
                    <a:lnB w="28575" cap="flat" cmpd="sng" algn="ctr">
                      <a:solidFill>
                        <a:srgbClr val="D1D3D4"/>
                      </a:solidFill>
                      <a:prstDash val="solid"/>
                      <a:round/>
                      <a:headEnd type="none" w="med" len="med"/>
                      <a:tailEnd type="none" w="med" len="med"/>
                    </a:lnB>
                  </a:tcPr>
                </a:tc>
                <a:tc>
                  <a:txBody>
                    <a:bodyPr/>
                    <a:lstStyle/>
                    <a:p>
                      <a:pPr marL="431801" lvl="1" indent="-215900" algn="l">
                        <a:lnSpc>
                          <a:spcPct val="100000"/>
                        </a:lnSpc>
                        <a:buFont typeface="Arial"/>
                        <a:buChar char="•"/>
                        <a:defRPr/>
                      </a:pPr>
                      <a:r>
                        <a:rPr lang="en-US" sz="1300">
                          <a:solidFill>
                            <a:srgbClr val="404040"/>
                          </a:solidFill>
                          <a:latin typeface="Barlow"/>
                        </a:rPr>
                        <a:t>Annual renewal &amp; income verification required.</a:t>
                      </a:r>
                      <a:endParaRPr lang="en-US" sz="700"/>
                    </a:p>
                    <a:p>
                      <a:pPr marL="431801" lvl="1" indent="-215900">
                        <a:lnSpc>
                          <a:spcPct val="100000"/>
                        </a:lnSpc>
                        <a:buFont typeface="Arial"/>
                        <a:buChar char="•"/>
                      </a:pPr>
                      <a:r>
                        <a:rPr lang="en-US" sz="1300">
                          <a:solidFill>
                            <a:srgbClr val="404040"/>
                          </a:solidFill>
                          <a:latin typeface="Barlow"/>
                        </a:rPr>
                        <a:t>Potential interest accumulation over extended repayment period.</a:t>
                      </a:r>
                    </a:p>
                    <a:p>
                      <a:pPr marL="431801" lvl="1" indent="-215900">
                        <a:lnSpc>
                          <a:spcPct val="100000"/>
                        </a:lnSpc>
                        <a:buFont typeface="Arial"/>
                        <a:buChar char="•"/>
                      </a:pPr>
                      <a:r>
                        <a:rPr lang="en-US" sz="1300">
                          <a:solidFill>
                            <a:srgbClr val="404040"/>
                          </a:solidFill>
                          <a:latin typeface="Barlow"/>
                        </a:rPr>
                        <a:t>Longer repayment period, extending time to become debt-free.</a:t>
                      </a:r>
                    </a:p>
                  </a:txBody>
                  <a:tcPr marL="127000" marR="127000" marT="127000" marB="127000" anchor="ctr">
                    <a:lnL w="28575" cap="flat" cmpd="sng" algn="ctr">
                      <a:solidFill>
                        <a:srgbClr val="D1D3D4"/>
                      </a:solidFill>
                      <a:prstDash val="solid"/>
                      <a:round/>
                      <a:headEnd type="none" w="med" len="med"/>
                      <a:tailEnd type="none" w="med" len="med"/>
                    </a:lnL>
                    <a:lnR w="28575" cap="flat" cmpd="sng" algn="ctr">
                      <a:solidFill>
                        <a:srgbClr val="D1D3D4"/>
                      </a:solidFill>
                      <a:prstDash val="solid"/>
                      <a:round/>
                      <a:headEnd type="none" w="med" len="med"/>
                      <a:tailEnd type="none" w="med" len="med"/>
                    </a:lnR>
                    <a:lnT w="28575" cap="flat" cmpd="sng" algn="ctr">
                      <a:solidFill>
                        <a:srgbClr val="D1D3D4"/>
                      </a:solidFill>
                      <a:prstDash val="solid"/>
                      <a:round/>
                      <a:headEnd type="none" w="med" len="med"/>
                      <a:tailEnd type="none" w="med" len="med"/>
                    </a:lnT>
                    <a:lnB w="28575" cap="flat" cmpd="sng" algn="ctr">
                      <a:solidFill>
                        <a:srgbClr val="D1D3D4"/>
                      </a:solidFill>
                      <a:prstDash val="solid"/>
                      <a:round/>
                      <a:headEnd type="none" w="med" len="med"/>
                      <a:tailEnd type="none" w="med" len="med"/>
                    </a:lnB>
                  </a:tcPr>
                </a:tc>
                <a:tc>
                  <a:txBody>
                    <a:bodyPr/>
                    <a:lstStyle/>
                    <a:p>
                      <a:pPr marL="431801" lvl="1" indent="-215900" algn="l">
                        <a:lnSpc>
                          <a:spcPct val="100000"/>
                        </a:lnSpc>
                        <a:buFont typeface="Arial"/>
                        <a:buChar char="•"/>
                        <a:defRPr/>
                      </a:pPr>
                      <a:r>
                        <a:rPr lang="en-US" sz="1300">
                          <a:solidFill>
                            <a:srgbClr val="404040"/>
                          </a:solidFill>
                          <a:latin typeface="Barlow"/>
                        </a:rPr>
                        <a:t>Higher monthly payments, potentially challenging for those with limited income.</a:t>
                      </a:r>
                      <a:endParaRPr lang="en-US" sz="700"/>
                    </a:p>
                    <a:p>
                      <a:pPr marL="431801" lvl="1" indent="-215900">
                        <a:lnSpc>
                          <a:spcPct val="100000"/>
                        </a:lnSpc>
                        <a:buFont typeface="Arial"/>
                        <a:buChar char="•"/>
                      </a:pPr>
                      <a:r>
                        <a:rPr lang="en-US" sz="1300">
                          <a:solidFill>
                            <a:srgbClr val="404040"/>
                          </a:solidFill>
                          <a:latin typeface="Barlow"/>
                        </a:rPr>
                        <a:t>Limited flexibility in adjusting payments.</a:t>
                      </a:r>
                    </a:p>
                    <a:p>
                      <a:pPr marL="431801" lvl="1" indent="-215900">
                        <a:lnSpc>
                          <a:spcPct val="100000"/>
                        </a:lnSpc>
                        <a:buFont typeface="Arial"/>
                        <a:buChar char="•"/>
                      </a:pPr>
                      <a:r>
                        <a:rPr lang="en-US" sz="1300">
                          <a:solidFill>
                            <a:srgbClr val="404040"/>
                          </a:solidFill>
                          <a:latin typeface="Barlow"/>
                        </a:rPr>
                        <a:t>No forgiveness.</a:t>
                      </a:r>
                    </a:p>
                  </a:txBody>
                  <a:tcPr marL="127000" marR="127000" marT="127000" marB="127000" anchor="ctr">
                    <a:lnL w="28575" cap="flat" cmpd="sng" algn="ctr">
                      <a:solidFill>
                        <a:srgbClr val="D1D3D4"/>
                      </a:solidFill>
                      <a:prstDash val="solid"/>
                      <a:round/>
                      <a:headEnd type="none" w="med" len="med"/>
                      <a:tailEnd type="none" w="med" len="med"/>
                    </a:lnL>
                    <a:lnR w="28575" cap="flat" cmpd="sng" algn="ctr">
                      <a:solidFill>
                        <a:srgbClr val="D1D3D4"/>
                      </a:solidFill>
                      <a:prstDash val="solid"/>
                      <a:round/>
                      <a:headEnd type="none" w="med" len="med"/>
                      <a:tailEnd type="none" w="med" len="med"/>
                    </a:lnR>
                    <a:lnT w="28575" cap="flat" cmpd="sng" algn="ctr">
                      <a:solidFill>
                        <a:srgbClr val="D1D3D4"/>
                      </a:solidFill>
                      <a:prstDash val="solid"/>
                      <a:round/>
                      <a:headEnd type="none" w="med" len="med"/>
                      <a:tailEnd type="none" w="med" len="med"/>
                    </a:lnT>
                    <a:lnB w="28575"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10002"/>
                  </a:ext>
                </a:extLst>
              </a:tr>
              <a:tr h="1466313">
                <a:tc>
                  <a:txBody>
                    <a:bodyPr/>
                    <a:lstStyle/>
                    <a:p>
                      <a:pPr algn="l">
                        <a:lnSpc>
                          <a:spcPct val="100000"/>
                        </a:lnSpc>
                        <a:defRPr/>
                      </a:pPr>
                      <a:r>
                        <a:rPr lang="en-US" sz="1300">
                          <a:solidFill>
                            <a:srgbClr val="404040"/>
                          </a:solidFill>
                          <a:latin typeface="Barlow Bold"/>
                        </a:rPr>
                        <a:t>Plan Names</a:t>
                      </a:r>
                      <a:endParaRPr lang="en-US" sz="700"/>
                    </a:p>
                  </a:txBody>
                  <a:tcPr marL="127000" marR="127000" marT="127000" marB="127000" anchor="ctr">
                    <a:lnL w="28575" cap="flat" cmpd="sng" algn="ctr">
                      <a:solidFill>
                        <a:srgbClr val="D1D3D4"/>
                      </a:solidFill>
                      <a:prstDash val="solid"/>
                      <a:round/>
                      <a:headEnd type="none" w="med" len="med"/>
                      <a:tailEnd type="none" w="med" len="med"/>
                    </a:lnL>
                    <a:lnR w="28575" cap="flat" cmpd="sng" algn="ctr">
                      <a:solidFill>
                        <a:srgbClr val="D1D3D4"/>
                      </a:solidFill>
                      <a:prstDash val="solid"/>
                      <a:round/>
                      <a:headEnd type="none" w="med" len="med"/>
                      <a:tailEnd type="none" w="med" len="med"/>
                    </a:lnR>
                    <a:lnT w="28575" cap="flat" cmpd="sng" algn="ctr">
                      <a:solidFill>
                        <a:srgbClr val="D1D3D4"/>
                      </a:solidFill>
                      <a:prstDash val="solid"/>
                      <a:round/>
                      <a:headEnd type="none" w="med" len="med"/>
                      <a:tailEnd type="none" w="med" len="med"/>
                    </a:lnT>
                    <a:lnB w="28575" cap="flat" cmpd="sng" algn="ctr">
                      <a:solidFill>
                        <a:srgbClr val="D1D3D4"/>
                      </a:solidFill>
                      <a:prstDash val="solid"/>
                      <a:round/>
                      <a:headEnd type="none" w="med" len="med"/>
                      <a:tailEnd type="none" w="med" len="med"/>
                    </a:lnB>
                    <a:solidFill>
                      <a:srgbClr val="D8ECDB"/>
                    </a:solidFill>
                  </a:tcPr>
                </a:tc>
                <a:tc>
                  <a:txBody>
                    <a:bodyPr/>
                    <a:lstStyle/>
                    <a:p>
                      <a:pPr marL="431801" lvl="1" indent="-215900" algn="l">
                        <a:lnSpc>
                          <a:spcPct val="100000"/>
                        </a:lnSpc>
                        <a:buFont typeface="Arial"/>
                        <a:buChar char="•"/>
                        <a:defRPr/>
                      </a:pPr>
                      <a:r>
                        <a:rPr lang="en-US" sz="1300">
                          <a:solidFill>
                            <a:srgbClr val="404040"/>
                          </a:solidFill>
                          <a:latin typeface="Barlow"/>
                        </a:rPr>
                        <a:t>Revised Pay As You Earn (REPAYE, soon to be SAVE)</a:t>
                      </a:r>
                      <a:endParaRPr lang="en-US" sz="700"/>
                    </a:p>
                    <a:p>
                      <a:pPr marL="431801" lvl="1" indent="-215900">
                        <a:lnSpc>
                          <a:spcPct val="100000"/>
                        </a:lnSpc>
                        <a:buFont typeface="Arial"/>
                        <a:buChar char="•"/>
                      </a:pPr>
                      <a:r>
                        <a:rPr lang="en-US" sz="1300">
                          <a:solidFill>
                            <a:srgbClr val="404040"/>
                          </a:solidFill>
                          <a:latin typeface="Barlow"/>
                        </a:rPr>
                        <a:t>Pay As You Earn  (PAYE)</a:t>
                      </a:r>
                    </a:p>
                    <a:p>
                      <a:pPr marL="431801" lvl="1" indent="-215900">
                        <a:lnSpc>
                          <a:spcPct val="100000"/>
                        </a:lnSpc>
                        <a:buFont typeface="Arial"/>
                        <a:buChar char="•"/>
                      </a:pPr>
                      <a:r>
                        <a:rPr lang="en-US" sz="1300">
                          <a:solidFill>
                            <a:srgbClr val="404040"/>
                          </a:solidFill>
                          <a:latin typeface="Barlow"/>
                        </a:rPr>
                        <a:t>Income-Based Repayment (IBR)</a:t>
                      </a:r>
                    </a:p>
                    <a:p>
                      <a:pPr marL="431801" lvl="1" indent="-215900">
                        <a:lnSpc>
                          <a:spcPct val="100000"/>
                        </a:lnSpc>
                        <a:buFont typeface="Arial"/>
                        <a:buChar char="•"/>
                      </a:pPr>
                      <a:r>
                        <a:rPr lang="en-US" sz="1300">
                          <a:solidFill>
                            <a:srgbClr val="404040"/>
                          </a:solidFill>
                          <a:latin typeface="Barlow"/>
                        </a:rPr>
                        <a:t>Income-Contingent Repayment (ICR)</a:t>
                      </a:r>
                    </a:p>
                  </a:txBody>
                  <a:tcPr marL="127000" marR="127000" marT="127000" marB="127000" anchor="ctr">
                    <a:lnL w="28575" cap="flat" cmpd="sng" algn="ctr">
                      <a:solidFill>
                        <a:srgbClr val="D1D3D4"/>
                      </a:solidFill>
                      <a:prstDash val="solid"/>
                      <a:round/>
                      <a:headEnd type="none" w="med" len="med"/>
                      <a:tailEnd type="none" w="med" len="med"/>
                    </a:lnL>
                    <a:lnR w="28575" cap="flat" cmpd="sng" algn="ctr">
                      <a:solidFill>
                        <a:srgbClr val="D1D3D4"/>
                      </a:solidFill>
                      <a:prstDash val="solid"/>
                      <a:round/>
                      <a:headEnd type="none" w="med" len="med"/>
                      <a:tailEnd type="none" w="med" len="med"/>
                    </a:lnR>
                    <a:lnT w="28575" cap="flat" cmpd="sng" algn="ctr">
                      <a:solidFill>
                        <a:srgbClr val="D1D3D4"/>
                      </a:solidFill>
                      <a:prstDash val="solid"/>
                      <a:round/>
                      <a:headEnd type="none" w="med" len="med"/>
                      <a:tailEnd type="none" w="med" len="med"/>
                    </a:lnT>
                    <a:lnB w="28575" cap="flat" cmpd="sng" algn="ctr">
                      <a:solidFill>
                        <a:srgbClr val="D1D3D4"/>
                      </a:solidFill>
                      <a:prstDash val="solid"/>
                      <a:round/>
                      <a:headEnd type="none" w="med" len="med"/>
                      <a:tailEnd type="none" w="med" len="med"/>
                    </a:lnB>
                    <a:solidFill>
                      <a:srgbClr val="D8ECDB"/>
                    </a:solidFill>
                  </a:tcPr>
                </a:tc>
                <a:tc>
                  <a:txBody>
                    <a:bodyPr/>
                    <a:lstStyle/>
                    <a:p>
                      <a:pPr marL="431801" lvl="1" indent="-215900" algn="l">
                        <a:lnSpc>
                          <a:spcPct val="100000"/>
                        </a:lnSpc>
                        <a:buFont typeface="Arial"/>
                        <a:buChar char="•"/>
                        <a:defRPr/>
                      </a:pPr>
                      <a:r>
                        <a:rPr lang="en-US" sz="1300">
                          <a:solidFill>
                            <a:srgbClr val="404040"/>
                          </a:solidFill>
                          <a:latin typeface="Barlow"/>
                        </a:rPr>
                        <a:t>Standard</a:t>
                      </a:r>
                      <a:endParaRPr lang="en-US" sz="700"/>
                    </a:p>
                    <a:p>
                      <a:pPr marL="431801" lvl="1" indent="-215900">
                        <a:lnSpc>
                          <a:spcPct val="100000"/>
                        </a:lnSpc>
                        <a:buFont typeface="Arial"/>
                        <a:buChar char="•"/>
                      </a:pPr>
                      <a:r>
                        <a:rPr lang="en-US" sz="1300">
                          <a:solidFill>
                            <a:srgbClr val="404040"/>
                          </a:solidFill>
                          <a:latin typeface="Barlow"/>
                        </a:rPr>
                        <a:t>Graduated</a:t>
                      </a:r>
                    </a:p>
                    <a:p>
                      <a:pPr marL="431801" lvl="1" indent="-215900">
                        <a:lnSpc>
                          <a:spcPct val="100000"/>
                        </a:lnSpc>
                        <a:buFont typeface="Arial"/>
                        <a:buChar char="•"/>
                      </a:pPr>
                      <a:r>
                        <a:rPr lang="en-US" sz="1300">
                          <a:solidFill>
                            <a:srgbClr val="404040"/>
                          </a:solidFill>
                          <a:latin typeface="Barlow"/>
                        </a:rPr>
                        <a:t>Extended</a:t>
                      </a:r>
                    </a:p>
                  </a:txBody>
                  <a:tcPr marL="127000" marR="127000" marT="127000" marB="127000" anchor="ctr">
                    <a:lnL w="28575" cap="flat" cmpd="sng" algn="ctr">
                      <a:solidFill>
                        <a:srgbClr val="D1D3D4"/>
                      </a:solidFill>
                      <a:prstDash val="solid"/>
                      <a:round/>
                      <a:headEnd type="none" w="med" len="med"/>
                      <a:tailEnd type="none" w="med" len="med"/>
                    </a:lnL>
                    <a:lnR w="28575" cap="flat" cmpd="sng" algn="ctr">
                      <a:solidFill>
                        <a:srgbClr val="D1D3D4"/>
                      </a:solidFill>
                      <a:prstDash val="solid"/>
                      <a:round/>
                      <a:headEnd type="none" w="med" len="med"/>
                      <a:tailEnd type="none" w="med" len="med"/>
                    </a:lnR>
                    <a:lnT w="28575" cap="flat" cmpd="sng" algn="ctr">
                      <a:solidFill>
                        <a:srgbClr val="D1D3D4"/>
                      </a:solidFill>
                      <a:prstDash val="solid"/>
                      <a:round/>
                      <a:headEnd type="none" w="med" len="med"/>
                      <a:tailEnd type="none" w="med" len="med"/>
                    </a:lnT>
                    <a:lnB w="28575" cap="flat" cmpd="sng" algn="ctr">
                      <a:solidFill>
                        <a:srgbClr val="D1D3D4"/>
                      </a:solidFill>
                      <a:prstDash val="solid"/>
                      <a:round/>
                      <a:headEnd type="none" w="med" len="med"/>
                      <a:tailEnd type="none" w="med" len="med"/>
                    </a:lnB>
                    <a:solidFill>
                      <a:srgbClr val="D8ECDB"/>
                    </a:solidFill>
                  </a:tcPr>
                </a:tc>
                <a:extLst>
                  <a:ext uri="{0D108BD9-81ED-4DB2-BD59-A6C34878D82A}">
                    <a16:rowId xmlns:a16="http://schemas.microsoft.com/office/drawing/2014/main" val="10003"/>
                  </a:ext>
                </a:extLst>
              </a:tr>
            </a:tbl>
          </a:graphicData>
        </a:graphic>
      </p:graphicFrame>
      <p:sp>
        <p:nvSpPr>
          <p:cNvPr id="6" name="TextBox 6"/>
          <p:cNvSpPr txBox="1"/>
          <p:nvPr/>
        </p:nvSpPr>
        <p:spPr>
          <a:xfrm>
            <a:off x="2346349" y="463714"/>
            <a:ext cx="8792450" cy="461665"/>
          </a:xfrm>
          <a:prstGeom prst="rect">
            <a:avLst/>
          </a:prstGeom>
        </p:spPr>
        <p:txBody>
          <a:bodyPr lIns="0" tIns="0" rIns="0" bIns="0" rtlCol="0" anchor="t">
            <a:spAutoFit/>
          </a:bodyPr>
          <a:lstStyle/>
          <a:p>
            <a:pPr algn="l">
              <a:lnSpc>
                <a:spcPts val="3600"/>
              </a:lnSpc>
              <a:spcBef>
                <a:spcPct val="0"/>
              </a:spcBef>
            </a:pPr>
            <a:r>
              <a:rPr lang="en-US" sz="3000" b="1">
                <a:solidFill>
                  <a:srgbClr val="262261"/>
                </a:solidFill>
                <a:latin typeface="Barlow Bold"/>
              </a:rPr>
              <a:t>Enroll in the right repayment plan.</a:t>
            </a:r>
          </a:p>
        </p:txBody>
      </p:sp>
      <p:sp>
        <p:nvSpPr>
          <p:cNvPr id="7" name="TextBox 7"/>
          <p:cNvSpPr txBox="1"/>
          <p:nvPr/>
        </p:nvSpPr>
        <p:spPr>
          <a:xfrm>
            <a:off x="1226878" y="214798"/>
            <a:ext cx="1015846" cy="1895712"/>
          </a:xfrm>
          <a:prstGeom prst="rect">
            <a:avLst/>
          </a:prstGeom>
        </p:spPr>
        <p:txBody>
          <a:bodyPr lIns="0" tIns="0" rIns="0" bIns="0" rtlCol="0" anchor="t">
            <a:spAutoFit/>
          </a:bodyPr>
          <a:lstStyle/>
          <a:p>
            <a:pPr>
              <a:lnSpc>
                <a:spcPts val="16182"/>
              </a:lnSpc>
            </a:pPr>
            <a:r>
              <a:rPr lang="en-US" sz="11559">
                <a:solidFill>
                  <a:srgbClr val="FFFFFF"/>
                </a:solidFill>
                <a:latin typeface="Barlow Black" panose="00000A00000000000000" pitchFamily="2" charset="0"/>
              </a:rPr>
              <a:t>3</a:t>
            </a:r>
          </a:p>
        </p:txBody>
      </p:sp>
      <p:sp>
        <p:nvSpPr>
          <p:cNvPr id="8" name="TextBox 8"/>
          <p:cNvSpPr txBox="1"/>
          <p:nvPr/>
        </p:nvSpPr>
        <p:spPr>
          <a:xfrm>
            <a:off x="2372134" y="5976945"/>
            <a:ext cx="8410209" cy="974626"/>
          </a:xfrm>
          <a:prstGeom prst="rect">
            <a:avLst/>
          </a:prstGeom>
        </p:spPr>
        <p:txBody>
          <a:bodyPr lIns="0" tIns="0" rIns="0" bIns="0" rtlCol="0" anchor="t">
            <a:spAutoFit/>
          </a:bodyPr>
          <a:lstStyle/>
          <a:p>
            <a:pPr algn="l">
              <a:lnSpc>
                <a:spcPts val="1919"/>
              </a:lnSpc>
              <a:spcBef>
                <a:spcPct val="0"/>
              </a:spcBef>
            </a:pPr>
            <a:r>
              <a:rPr lang="en-US" sz="1600" spc="-54">
                <a:solidFill>
                  <a:srgbClr val="404040"/>
                </a:solidFill>
                <a:latin typeface="Barlow Bold"/>
              </a:rPr>
              <a:t>Did you know? </a:t>
            </a:r>
            <a:r>
              <a:rPr lang="en-US" sz="1600" spc="-54">
                <a:solidFill>
                  <a:srgbClr val="404040"/>
                </a:solidFill>
                <a:latin typeface="Barlow"/>
              </a:rPr>
              <a:t>You can enroll, recertify or change IDR plans on your own at </a:t>
            </a:r>
            <a:r>
              <a:rPr lang="en-US" sz="1600" u="sng" spc="-54">
                <a:solidFill>
                  <a:srgbClr val="404040"/>
                </a:solidFill>
                <a:latin typeface="Barlow"/>
                <a:hlinkClick r:id="rId2" tooltip="https://studentaid.gov/idr/"/>
              </a:rPr>
              <a:t>studentaid.gov/</a:t>
            </a:r>
            <a:r>
              <a:rPr lang="en-US" sz="1600" u="sng" spc="-54" err="1">
                <a:solidFill>
                  <a:srgbClr val="404040"/>
                </a:solidFill>
                <a:latin typeface="Barlow"/>
                <a:hlinkClick r:id="rId2" tooltip="https://studentaid.gov/idr/"/>
              </a:rPr>
              <a:t>idr</a:t>
            </a:r>
            <a:r>
              <a:rPr lang="en-US" sz="1600" spc="-54">
                <a:solidFill>
                  <a:srgbClr val="404040"/>
                </a:solidFill>
                <a:latin typeface="Barlow"/>
              </a:rPr>
              <a:t>. To enroll in traditional plans, contact your servicer. </a:t>
            </a:r>
          </a:p>
          <a:p>
            <a:pPr algn="l">
              <a:lnSpc>
                <a:spcPts val="1919"/>
              </a:lnSpc>
              <a:spcBef>
                <a:spcPct val="0"/>
              </a:spcBef>
            </a:pPr>
            <a:endParaRPr lang="en-US" sz="1600" spc="-54">
              <a:solidFill>
                <a:srgbClr val="404040"/>
              </a:solidFill>
              <a:latin typeface="Barlow"/>
            </a:endParaRPr>
          </a:p>
          <a:p>
            <a:pPr algn="l">
              <a:lnSpc>
                <a:spcPts val="1919"/>
              </a:lnSpc>
              <a:spcBef>
                <a:spcPct val="0"/>
              </a:spcBef>
            </a:pPr>
            <a:endParaRPr lang="en-US" sz="1600" spc="-54">
              <a:solidFill>
                <a:srgbClr val="404040"/>
              </a:solidFill>
              <a:latin typeface="Barlow"/>
            </a:endParaRPr>
          </a:p>
        </p:txBody>
      </p:sp>
      <p:sp>
        <p:nvSpPr>
          <p:cNvPr id="9" name="Freeform 9"/>
          <p:cNvSpPr/>
          <p:nvPr/>
        </p:nvSpPr>
        <p:spPr>
          <a:xfrm>
            <a:off x="685801" y="5687374"/>
            <a:ext cx="1108751" cy="969654"/>
          </a:xfrm>
          <a:custGeom>
            <a:avLst/>
            <a:gdLst/>
            <a:ahLst/>
            <a:cxnLst/>
            <a:rect l="l" t="t" r="r" b="b"/>
            <a:pathLst>
              <a:path w="1663127" h="1454481">
                <a:moveTo>
                  <a:pt x="0" y="0"/>
                </a:moveTo>
                <a:lnTo>
                  <a:pt x="1663127" y="0"/>
                </a:lnTo>
                <a:lnTo>
                  <a:pt x="1663127" y="1454480"/>
                </a:lnTo>
                <a:lnTo>
                  <a:pt x="0" y="14544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242725" y="1703837"/>
            <a:ext cx="7769003" cy="3537507"/>
          </a:xfrm>
          <a:prstGeom prst="rect">
            <a:avLst/>
          </a:prstGeom>
        </p:spPr>
        <p:txBody>
          <a:bodyPr lIns="0" tIns="0" rIns="0" bIns="0" rtlCol="0" anchor="t">
            <a:spAutoFit/>
          </a:bodyPr>
          <a:lstStyle/>
          <a:p>
            <a:pPr marL="335280" lvl="1" indent="-167640">
              <a:lnSpc>
                <a:spcPts val="2700"/>
              </a:lnSpc>
              <a:buFont typeface="Arial"/>
              <a:buChar char="•"/>
            </a:pPr>
            <a:r>
              <a:rPr lang="en-US">
                <a:solidFill>
                  <a:srgbClr val="404040"/>
                </a:solidFill>
                <a:latin typeface="Barlow"/>
              </a:rPr>
              <a:t>SAVE replaced REPAYE!  </a:t>
            </a:r>
            <a:endParaRPr lang="en-US"/>
          </a:p>
          <a:p>
            <a:pPr marL="335280" lvl="1" indent="-167640">
              <a:lnSpc>
                <a:spcPts val="2700"/>
              </a:lnSpc>
              <a:buFont typeface="Arial"/>
              <a:buChar char="•"/>
            </a:pPr>
            <a:r>
              <a:rPr lang="en-US">
                <a:solidFill>
                  <a:srgbClr val="404040"/>
                </a:solidFill>
                <a:latin typeface="Barlow"/>
              </a:rPr>
              <a:t>The plan (was supposed to be) implemented in 2024. The following features are already available: </a:t>
            </a:r>
          </a:p>
          <a:p>
            <a:pPr marL="690880" lvl="2" indent="-229870">
              <a:lnSpc>
                <a:spcPts val="2400"/>
              </a:lnSpc>
              <a:buFont typeface="Arial"/>
              <a:buChar char="⚬"/>
            </a:pPr>
            <a:r>
              <a:rPr lang="en-US" sz="1600">
                <a:solidFill>
                  <a:srgbClr val="404040"/>
                </a:solidFill>
                <a:latin typeface="Barlow"/>
              </a:rPr>
              <a:t>The amount of income shielded from any payment increases from 150% to 225% of the Federal Poverty Level for your household size. </a:t>
            </a:r>
          </a:p>
          <a:p>
            <a:pPr marL="690880" lvl="2" indent="-229870">
              <a:lnSpc>
                <a:spcPts val="2400"/>
              </a:lnSpc>
              <a:buFont typeface="Arial"/>
              <a:buChar char="⚬"/>
            </a:pPr>
            <a:r>
              <a:rPr lang="en-US" sz="1600">
                <a:solidFill>
                  <a:srgbClr val="404040"/>
                </a:solidFill>
                <a:latin typeface="Barlow"/>
              </a:rPr>
              <a:t>If your payment doesn't cover the interest, the excess interest won't be added to your loan. This will prevent your loan balance from increasing.</a:t>
            </a:r>
          </a:p>
          <a:p>
            <a:pPr marL="690880" lvl="2" indent="-229870">
              <a:lnSpc>
                <a:spcPts val="2400"/>
              </a:lnSpc>
              <a:buFont typeface="Arial"/>
              <a:buChar char="⚬"/>
            </a:pPr>
            <a:r>
              <a:rPr lang="en-US" sz="1600">
                <a:solidFill>
                  <a:srgbClr val="404040"/>
                </a:solidFill>
                <a:latin typeface="Barlow"/>
              </a:rPr>
              <a:t>If you are married and file your taxes separately, you can exclude your spouse's income. </a:t>
            </a:r>
          </a:p>
          <a:p>
            <a:pPr marL="335280" lvl="1" indent="-167640" algn="l">
              <a:lnSpc>
                <a:spcPts val="2700"/>
              </a:lnSpc>
              <a:buFont typeface="Arial"/>
              <a:buChar char="•"/>
            </a:pPr>
            <a:r>
              <a:rPr lang="en-US">
                <a:solidFill>
                  <a:srgbClr val="404040"/>
                </a:solidFill>
                <a:latin typeface="Barlow"/>
              </a:rPr>
              <a:t>Additional benefits will be implemented in July 2024, reducing payments and bringing borrowers closer to debt elimination. Learn more </a:t>
            </a:r>
            <a:r>
              <a:rPr lang="en-US" u="sng">
                <a:solidFill>
                  <a:srgbClr val="404040"/>
                </a:solidFill>
                <a:latin typeface="Barlow"/>
                <a:hlinkClick r:id="rId2" tooltip="https://studentaid.gov/announcements-events/save-plan"/>
              </a:rPr>
              <a:t>here</a:t>
            </a:r>
            <a:r>
              <a:rPr lang="en-US">
                <a:solidFill>
                  <a:srgbClr val="404040"/>
                </a:solidFill>
                <a:latin typeface="Barlow"/>
              </a:rPr>
              <a:t>. </a:t>
            </a:r>
          </a:p>
        </p:txBody>
      </p:sp>
      <p:sp>
        <p:nvSpPr>
          <p:cNvPr id="3" name="Freeform 3"/>
          <p:cNvSpPr/>
          <p:nvPr/>
        </p:nvSpPr>
        <p:spPr>
          <a:xfrm>
            <a:off x="901039" y="5235707"/>
            <a:ext cx="1108751" cy="969654"/>
          </a:xfrm>
          <a:custGeom>
            <a:avLst/>
            <a:gdLst/>
            <a:ahLst/>
            <a:cxnLst/>
            <a:rect l="l" t="t" r="r" b="b"/>
            <a:pathLst>
              <a:path w="1663127" h="1454481">
                <a:moveTo>
                  <a:pt x="0" y="0"/>
                </a:moveTo>
                <a:lnTo>
                  <a:pt x="1663127" y="0"/>
                </a:lnTo>
                <a:lnTo>
                  <a:pt x="1663127" y="1454480"/>
                </a:lnTo>
                <a:lnTo>
                  <a:pt x="0" y="14544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0" y="558964"/>
            <a:ext cx="2242724" cy="569091"/>
          </a:xfrm>
          <a:custGeom>
            <a:avLst/>
            <a:gdLst/>
            <a:ahLst/>
            <a:cxnLst/>
            <a:rect l="l" t="t" r="r" b="b"/>
            <a:pathLst>
              <a:path w="3364086" h="853637">
                <a:moveTo>
                  <a:pt x="0" y="0"/>
                </a:moveTo>
                <a:lnTo>
                  <a:pt x="3364086" y="0"/>
                </a:lnTo>
                <a:lnTo>
                  <a:pt x="3364086" y="853637"/>
                </a:lnTo>
                <a:lnTo>
                  <a:pt x="0" y="8536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TextBox 5"/>
          <p:cNvSpPr txBox="1"/>
          <p:nvPr/>
        </p:nvSpPr>
        <p:spPr>
          <a:xfrm>
            <a:off x="2372134" y="558964"/>
            <a:ext cx="8591499" cy="923330"/>
          </a:xfrm>
          <a:prstGeom prst="rect">
            <a:avLst/>
          </a:prstGeom>
        </p:spPr>
        <p:txBody>
          <a:bodyPr lIns="0" tIns="0" rIns="0" bIns="0" rtlCol="0" anchor="t">
            <a:spAutoFit/>
          </a:bodyPr>
          <a:lstStyle/>
          <a:p>
            <a:pPr algn="l">
              <a:lnSpc>
                <a:spcPts val="3600"/>
              </a:lnSpc>
              <a:spcBef>
                <a:spcPct val="0"/>
              </a:spcBef>
            </a:pPr>
            <a:r>
              <a:rPr lang="en-US" sz="3000" b="1">
                <a:solidFill>
                  <a:srgbClr val="262261"/>
                </a:solidFill>
                <a:latin typeface="Barlow Bold"/>
              </a:rPr>
              <a:t>The New IDR Plan: Saving For a Valuable Education (SAVE)</a:t>
            </a:r>
          </a:p>
        </p:txBody>
      </p:sp>
      <p:sp>
        <p:nvSpPr>
          <p:cNvPr id="7" name="TextBox 7"/>
          <p:cNvSpPr txBox="1"/>
          <p:nvPr/>
        </p:nvSpPr>
        <p:spPr>
          <a:xfrm>
            <a:off x="2242724" y="5515107"/>
            <a:ext cx="7958161" cy="974626"/>
          </a:xfrm>
          <a:prstGeom prst="rect">
            <a:avLst/>
          </a:prstGeom>
        </p:spPr>
        <p:txBody>
          <a:bodyPr lIns="0" tIns="0" rIns="0" bIns="0" rtlCol="0" anchor="t">
            <a:spAutoFit/>
          </a:bodyPr>
          <a:lstStyle/>
          <a:p>
            <a:pPr algn="l">
              <a:lnSpc>
                <a:spcPts val="1919"/>
              </a:lnSpc>
              <a:spcBef>
                <a:spcPct val="0"/>
              </a:spcBef>
            </a:pPr>
            <a:r>
              <a:rPr lang="en-US" sz="1600" b="1" spc="-54">
                <a:solidFill>
                  <a:srgbClr val="404040"/>
                </a:solidFill>
                <a:latin typeface="Barlow Bold"/>
              </a:rPr>
              <a:t>Did you know? </a:t>
            </a:r>
            <a:r>
              <a:rPr lang="en-US" sz="1600" spc="-54">
                <a:solidFill>
                  <a:srgbClr val="404040"/>
                </a:solidFill>
                <a:latin typeface="Barlow"/>
              </a:rPr>
              <a:t>You can enroll in an affordable plan like SAVE, or  if your goal is to pay off your debt as quickly as possible, you can make lump sum or extra payments. There is no prepayment penalty! </a:t>
            </a:r>
          </a:p>
          <a:p>
            <a:pPr algn="l">
              <a:lnSpc>
                <a:spcPts val="1919"/>
              </a:lnSpc>
              <a:spcBef>
                <a:spcPct val="0"/>
              </a:spcBef>
            </a:pPr>
            <a:endParaRPr lang="en-US" sz="1600" spc="-54">
              <a:solidFill>
                <a:srgbClr val="404040"/>
              </a:solidFill>
              <a:latin typeface="Barlow"/>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338463" y="1376208"/>
            <a:ext cx="7725393" cy="3768339"/>
          </a:xfrm>
          <a:prstGeom prst="rect">
            <a:avLst/>
          </a:prstGeom>
        </p:spPr>
        <p:txBody>
          <a:bodyPr lIns="0" tIns="0" rIns="0" bIns="0" rtlCol="0" anchor="t">
            <a:spAutoFit/>
          </a:bodyPr>
          <a:lstStyle/>
          <a:p>
            <a:pPr marL="777240" lvl="2" indent="-259080" algn="l">
              <a:lnSpc>
                <a:spcPts val="2700"/>
              </a:lnSpc>
              <a:buFont typeface="Arial"/>
              <a:buChar char="⚬"/>
            </a:pPr>
            <a:r>
              <a:rPr lang="en-US">
                <a:solidFill>
                  <a:srgbClr val="404040"/>
                </a:solidFill>
                <a:latin typeface="Barlow"/>
              </a:rPr>
              <a:t>If you were enrolled in REPAYE, you were automatically transitioned into SAVE, unless you consolidated during the payment pause. In that case, you will have to re-enroll.  </a:t>
            </a:r>
            <a:endParaRPr lang="en-US"/>
          </a:p>
          <a:p>
            <a:pPr marL="777240" lvl="2" indent="-259080" algn="l">
              <a:lnSpc>
                <a:spcPts val="2700"/>
              </a:lnSpc>
              <a:buFont typeface="Arial"/>
              <a:buChar char="⚬"/>
            </a:pPr>
            <a:r>
              <a:rPr lang="en-US">
                <a:solidFill>
                  <a:srgbClr val="404040"/>
                </a:solidFill>
                <a:latin typeface="Barlow"/>
              </a:rPr>
              <a:t>Eligible borrowers can switch to the SAVE plan at any time through studentaid.gov. </a:t>
            </a:r>
            <a:br>
              <a:rPr lang="en-US">
                <a:latin typeface="Barlow"/>
              </a:rPr>
            </a:br>
            <a:endParaRPr lang="en-US">
              <a:solidFill>
                <a:srgbClr val="404040"/>
              </a:solidFill>
              <a:latin typeface="Barlow"/>
            </a:endParaRPr>
          </a:p>
          <a:p>
            <a:pPr marL="335280" lvl="1" indent="-167640" algn="l">
              <a:lnSpc>
                <a:spcPts val="2700"/>
              </a:lnSpc>
              <a:buFont typeface="Arial"/>
              <a:buChar char="•"/>
            </a:pPr>
            <a:r>
              <a:rPr lang="en-US" spc="-55">
                <a:solidFill>
                  <a:srgbClr val="404040"/>
                </a:solidFill>
                <a:latin typeface="Barlow Bold"/>
              </a:rPr>
              <a:t>Important: ONLY Direct Loans are eligible for SAVE. FFELP Loans can be consolidated for eligibility. </a:t>
            </a:r>
            <a:r>
              <a:rPr lang="en-US" spc="-55">
                <a:solidFill>
                  <a:srgbClr val="404040"/>
                </a:solidFill>
                <a:latin typeface="Barlow"/>
              </a:rPr>
              <a:t>Parent Plus loans are </a:t>
            </a:r>
            <a:r>
              <a:rPr lang="en-US" spc="-55">
                <a:solidFill>
                  <a:srgbClr val="404040"/>
                </a:solidFill>
                <a:latin typeface="Barlow Bold"/>
              </a:rPr>
              <a:t>not</a:t>
            </a:r>
            <a:r>
              <a:rPr lang="en-US" spc="-55">
                <a:solidFill>
                  <a:srgbClr val="404040"/>
                </a:solidFill>
                <a:latin typeface="Barlow"/>
              </a:rPr>
              <a:t> considered Direct Loans for SAVE purposes. There is only one* Income Driven Repayment available for Parent Plus loans borrowers. To access that plan, Parent Plus loan borrowers must also consolidate their loans.</a:t>
            </a:r>
          </a:p>
        </p:txBody>
      </p:sp>
      <p:sp>
        <p:nvSpPr>
          <p:cNvPr id="3" name="Freeform 3"/>
          <p:cNvSpPr/>
          <p:nvPr/>
        </p:nvSpPr>
        <p:spPr>
          <a:xfrm>
            <a:off x="685801" y="5202546"/>
            <a:ext cx="1108751" cy="969654"/>
          </a:xfrm>
          <a:custGeom>
            <a:avLst/>
            <a:gdLst/>
            <a:ahLst/>
            <a:cxnLst/>
            <a:rect l="l" t="t" r="r" b="b"/>
            <a:pathLst>
              <a:path w="1663127" h="1454481">
                <a:moveTo>
                  <a:pt x="0" y="0"/>
                </a:moveTo>
                <a:lnTo>
                  <a:pt x="1663127" y="0"/>
                </a:lnTo>
                <a:lnTo>
                  <a:pt x="1663127" y="1454481"/>
                </a:lnTo>
                <a:lnTo>
                  <a:pt x="0" y="14544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0" y="558964"/>
            <a:ext cx="2242724" cy="569091"/>
          </a:xfrm>
          <a:custGeom>
            <a:avLst/>
            <a:gdLst/>
            <a:ahLst/>
            <a:cxnLst/>
            <a:rect l="l" t="t" r="r" b="b"/>
            <a:pathLst>
              <a:path w="3364086" h="853637">
                <a:moveTo>
                  <a:pt x="0" y="0"/>
                </a:moveTo>
                <a:lnTo>
                  <a:pt x="3364086" y="0"/>
                </a:lnTo>
                <a:lnTo>
                  <a:pt x="3364086" y="853637"/>
                </a:lnTo>
                <a:lnTo>
                  <a:pt x="0" y="8536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2471241" y="558964"/>
            <a:ext cx="9455709" cy="461665"/>
          </a:xfrm>
          <a:prstGeom prst="rect">
            <a:avLst/>
          </a:prstGeom>
        </p:spPr>
        <p:txBody>
          <a:bodyPr lIns="0" tIns="0" rIns="0" bIns="0" rtlCol="0" anchor="t">
            <a:spAutoFit/>
          </a:bodyPr>
          <a:lstStyle/>
          <a:p>
            <a:pPr algn="l">
              <a:lnSpc>
                <a:spcPts val="3600"/>
              </a:lnSpc>
              <a:spcBef>
                <a:spcPct val="0"/>
              </a:spcBef>
            </a:pPr>
            <a:r>
              <a:rPr lang="en-US" sz="3000" b="1">
                <a:solidFill>
                  <a:srgbClr val="262261"/>
                </a:solidFill>
                <a:latin typeface="Barlow Bold"/>
              </a:rPr>
              <a:t>How to Enroll in SAVE?</a:t>
            </a:r>
          </a:p>
        </p:txBody>
      </p:sp>
      <p:sp>
        <p:nvSpPr>
          <p:cNvPr id="7" name="TextBox 7"/>
          <p:cNvSpPr txBox="1"/>
          <p:nvPr/>
        </p:nvSpPr>
        <p:spPr>
          <a:xfrm>
            <a:off x="2338463" y="5681024"/>
            <a:ext cx="7958161" cy="487313"/>
          </a:xfrm>
          <a:prstGeom prst="rect">
            <a:avLst/>
          </a:prstGeom>
        </p:spPr>
        <p:txBody>
          <a:bodyPr lIns="0" tIns="0" rIns="0" bIns="0" rtlCol="0" anchor="t">
            <a:spAutoFit/>
          </a:bodyPr>
          <a:lstStyle/>
          <a:p>
            <a:pPr algn="l">
              <a:lnSpc>
                <a:spcPts val="1919"/>
              </a:lnSpc>
              <a:spcBef>
                <a:spcPct val="0"/>
              </a:spcBef>
            </a:pPr>
            <a:r>
              <a:rPr lang="en-US" sz="1600" b="1" spc="-55">
                <a:solidFill>
                  <a:srgbClr val="404040"/>
                </a:solidFill>
                <a:latin typeface="Barlow Bold"/>
              </a:rPr>
              <a:t>Did you know? </a:t>
            </a:r>
            <a:r>
              <a:rPr lang="en-US" sz="1600" spc="-55">
                <a:solidFill>
                  <a:srgbClr val="404040"/>
                </a:solidFill>
                <a:latin typeface="Barlow"/>
              </a:rPr>
              <a:t>For most borrowers, the SAVE plan will be the most affordable repayment plan option.  But be sure to explore all repayment options to be sure.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372134" y="1119926"/>
            <a:ext cx="7645621" cy="5042406"/>
          </a:xfrm>
          <a:prstGeom prst="rect">
            <a:avLst/>
          </a:prstGeom>
        </p:spPr>
        <p:txBody>
          <a:bodyPr lIns="0" tIns="0" rIns="0" bIns="0" rtlCol="0" anchor="t">
            <a:spAutoFit/>
          </a:bodyPr>
          <a:lstStyle/>
          <a:p>
            <a:pPr algn="l">
              <a:lnSpc>
                <a:spcPts val="2700"/>
              </a:lnSpc>
              <a:spcBef>
                <a:spcPct val="0"/>
              </a:spcBef>
            </a:pPr>
            <a:r>
              <a:rPr lang="en-US" spc="-55">
                <a:solidFill>
                  <a:srgbClr val="404040"/>
                </a:solidFill>
                <a:latin typeface="Barlow"/>
              </a:rPr>
              <a:t>Each situation is different, but here are some general rules. </a:t>
            </a:r>
            <a:endParaRPr lang="en-US" spc="-55">
              <a:solidFill>
                <a:srgbClr val="404040"/>
              </a:solidFill>
              <a:latin typeface="Barlow"/>
              <a:hlinkClick r:id="rId2" tooltip="https://www.edcapny.org/parent-plus-loans/"/>
            </a:endParaRPr>
          </a:p>
          <a:p>
            <a:pPr marL="335280" lvl="1" indent="-167640" algn="l">
              <a:lnSpc>
                <a:spcPts val="2700"/>
              </a:lnSpc>
              <a:spcBef>
                <a:spcPct val="0"/>
              </a:spcBef>
              <a:buFont typeface="Arial"/>
              <a:buChar char="•"/>
            </a:pPr>
            <a:r>
              <a:rPr lang="en-US" spc="-55">
                <a:solidFill>
                  <a:srgbClr val="404040"/>
                </a:solidFill>
                <a:latin typeface="Barlow"/>
              </a:rPr>
              <a:t>Borrowers with </a:t>
            </a:r>
            <a:r>
              <a:rPr lang="en-US" spc="-55">
                <a:solidFill>
                  <a:srgbClr val="404040"/>
                </a:solidFill>
                <a:latin typeface="Barlow Bold"/>
              </a:rPr>
              <a:t>Direct Loans</a:t>
            </a:r>
            <a:r>
              <a:rPr lang="en-US" spc="-55">
                <a:solidFill>
                  <a:srgbClr val="404040"/>
                </a:solidFill>
                <a:latin typeface="Barlow"/>
              </a:rPr>
              <a:t>: </a:t>
            </a:r>
            <a:endParaRPr lang="en-US" spc="-55">
              <a:solidFill>
                <a:srgbClr val="404040"/>
              </a:solidFill>
              <a:latin typeface="Barlow"/>
              <a:hlinkClick r:id="rId2"/>
            </a:endParaRPr>
          </a:p>
          <a:p>
            <a:pPr marL="690880" lvl="2" indent="-229870" algn="l">
              <a:lnSpc>
                <a:spcPts val="2400"/>
              </a:lnSpc>
              <a:spcBef>
                <a:spcPct val="0"/>
              </a:spcBef>
              <a:buFont typeface="Arial"/>
              <a:buChar char="⚬"/>
            </a:pPr>
            <a:r>
              <a:rPr lang="en-US" sz="1600" spc="-49">
                <a:solidFill>
                  <a:srgbClr val="404040"/>
                </a:solidFill>
                <a:latin typeface="Barlow"/>
              </a:rPr>
              <a:t>IBR: This may be your best option if you are hoping to receive PSLF credit for the next coming months.</a:t>
            </a:r>
          </a:p>
          <a:p>
            <a:pPr marL="690880" lvl="2" indent="-229870" algn="l">
              <a:lnSpc>
                <a:spcPts val="2400"/>
              </a:lnSpc>
              <a:spcBef>
                <a:spcPct val="0"/>
              </a:spcBef>
              <a:buFont typeface="Arial"/>
              <a:buChar char="⚬"/>
            </a:pPr>
            <a:r>
              <a:rPr lang="en-US" sz="1600" spc="-49">
                <a:solidFill>
                  <a:srgbClr val="404040"/>
                </a:solidFill>
                <a:latin typeface="Barlow"/>
              </a:rPr>
              <a:t>SAVE: This may be your best option if you are hoping for the most "do-able" payment plan BUT SAVE applications are not currently being processed.</a:t>
            </a:r>
          </a:p>
          <a:p>
            <a:pPr marL="690880" lvl="2" indent="-229870" algn="l">
              <a:lnSpc>
                <a:spcPts val="2400"/>
              </a:lnSpc>
              <a:spcBef>
                <a:spcPct val="0"/>
              </a:spcBef>
              <a:buFont typeface="Arial"/>
              <a:buChar char="⚬"/>
            </a:pPr>
            <a:r>
              <a:rPr lang="en-US" sz="1600" spc="-49">
                <a:solidFill>
                  <a:srgbClr val="404040"/>
                </a:solidFill>
                <a:latin typeface="Barlow"/>
              </a:rPr>
              <a:t>Traditional Plans: An option if you can’t afford any IDR plan but remember there is no 20–25-year forgiveness with traditional plans. </a:t>
            </a:r>
            <a:endParaRPr lang="en-US" sz="1600" spc="-49">
              <a:solidFill>
                <a:srgbClr val="404040"/>
              </a:solidFill>
              <a:latin typeface="Barlow"/>
              <a:hlinkClick r:id="rId2"/>
            </a:endParaRPr>
          </a:p>
          <a:p>
            <a:pPr marL="335280" lvl="1" indent="-167640" algn="l">
              <a:lnSpc>
                <a:spcPts val="2700"/>
              </a:lnSpc>
              <a:spcBef>
                <a:spcPct val="0"/>
              </a:spcBef>
              <a:buFont typeface="Arial"/>
              <a:buChar char="•"/>
            </a:pPr>
            <a:r>
              <a:rPr lang="en-US" spc="-55">
                <a:solidFill>
                  <a:srgbClr val="404040"/>
                </a:solidFill>
                <a:latin typeface="Barlow"/>
              </a:rPr>
              <a:t>Borrowers with </a:t>
            </a:r>
            <a:r>
              <a:rPr lang="en-US" spc="-55">
                <a:solidFill>
                  <a:srgbClr val="404040"/>
                </a:solidFill>
                <a:latin typeface="Barlow Bold"/>
              </a:rPr>
              <a:t>Parent Plus Loans</a:t>
            </a:r>
            <a:r>
              <a:rPr lang="en-US" spc="-55">
                <a:solidFill>
                  <a:srgbClr val="404040"/>
                </a:solidFill>
                <a:latin typeface="Barlow"/>
              </a:rPr>
              <a:t>:</a:t>
            </a:r>
            <a:endParaRPr lang="en-US" spc="-55">
              <a:solidFill>
                <a:srgbClr val="404040"/>
              </a:solidFill>
              <a:latin typeface="Barlow"/>
              <a:hlinkClick r:id="rId2"/>
            </a:endParaRPr>
          </a:p>
          <a:p>
            <a:pPr marL="690880" lvl="2" indent="-229870" algn="l">
              <a:lnSpc>
                <a:spcPts val="2400"/>
              </a:lnSpc>
              <a:spcBef>
                <a:spcPct val="0"/>
              </a:spcBef>
              <a:buFont typeface="Arial"/>
              <a:buChar char="⚬"/>
            </a:pPr>
            <a:r>
              <a:rPr lang="en-US" sz="1600" spc="-49">
                <a:solidFill>
                  <a:srgbClr val="404040"/>
                </a:solidFill>
                <a:latin typeface="Barlow"/>
              </a:rPr>
              <a:t>Income Contingent Repayment (ICR): Required for PSLF and IDRF. Consolidation of loans is necessary for ICR eligibility. </a:t>
            </a:r>
            <a:endParaRPr lang="en-US" sz="1600" spc="-49">
              <a:solidFill>
                <a:srgbClr val="404040"/>
              </a:solidFill>
              <a:latin typeface="Barlow"/>
              <a:hlinkClick r:id="rId2"/>
            </a:endParaRPr>
          </a:p>
          <a:p>
            <a:pPr marL="690880" lvl="2" indent="-229870" algn="l">
              <a:lnSpc>
                <a:spcPts val="2400"/>
              </a:lnSpc>
              <a:spcBef>
                <a:spcPct val="0"/>
              </a:spcBef>
              <a:buFont typeface="Arial"/>
              <a:buChar char="⚬"/>
            </a:pPr>
            <a:r>
              <a:rPr lang="en-US" sz="1600" spc="-49">
                <a:solidFill>
                  <a:srgbClr val="404040"/>
                </a:solidFill>
                <a:latin typeface="Barlow"/>
              </a:rPr>
              <a:t>Traditional Plans: May have lower payments than ICR, but no 25-year forgiveness.</a:t>
            </a:r>
            <a:endParaRPr lang="en-US" sz="1600" spc="-49">
              <a:solidFill>
                <a:srgbClr val="404040"/>
              </a:solidFill>
              <a:latin typeface="Barlow"/>
              <a:hlinkClick r:id="rId2"/>
            </a:endParaRPr>
          </a:p>
          <a:p>
            <a:pPr marL="335280" lvl="1" indent="-167640" algn="l">
              <a:lnSpc>
                <a:spcPts val="2700"/>
              </a:lnSpc>
              <a:spcBef>
                <a:spcPct val="0"/>
              </a:spcBef>
              <a:buFont typeface="Arial"/>
              <a:buChar char="•"/>
            </a:pPr>
            <a:r>
              <a:rPr lang="en-US" spc="-55">
                <a:solidFill>
                  <a:srgbClr val="404040"/>
                </a:solidFill>
                <a:latin typeface="Barlow"/>
              </a:rPr>
              <a:t>Borrowers with </a:t>
            </a:r>
            <a:r>
              <a:rPr lang="en-US" spc="-55">
                <a:solidFill>
                  <a:srgbClr val="404040"/>
                </a:solidFill>
                <a:latin typeface="Barlow Bold"/>
              </a:rPr>
              <a:t>Non-Direct Loans (FFEL, Perkins, HEAL)</a:t>
            </a:r>
            <a:r>
              <a:rPr lang="en-US" spc="-55">
                <a:solidFill>
                  <a:srgbClr val="404040"/>
                </a:solidFill>
                <a:latin typeface="Barlow"/>
              </a:rPr>
              <a:t>:</a:t>
            </a:r>
            <a:endParaRPr lang="en-US" spc="-55">
              <a:solidFill>
                <a:srgbClr val="404040"/>
              </a:solidFill>
              <a:latin typeface="Barlow"/>
              <a:hlinkClick r:id="rId2"/>
            </a:endParaRPr>
          </a:p>
          <a:p>
            <a:pPr marL="690880" lvl="2" indent="-229870" algn="l">
              <a:lnSpc>
                <a:spcPts val="2400"/>
              </a:lnSpc>
              <a:spcBef>
                <a:spcPct val="0"/>
              </a:spcBef>
              <a:buFont typeface="Arial"/>
              <a:buChar char="⚬"/>
            </a:pPr>
            <a:r>
              <a:rPr lang="en-US" sz="1600" spc="-49">
                <a:solidFill>
                  <a:srgbClr val="404040"/>
                </a:solidFill>
                <a:latin typeface="Barlow"/>
              </a:rPr>
              <a:t>Consolidate loans to be eligible for SAVE and additional relief options! </a:t>
            </a:r>
            <a:endParaRPr lang="en-US" sz="1600" spc="-49">
              <a:solidFill>
                <a:srgbClr val="404040"/>
              </a:solidFill>
              <a:latin typeface="Barlow"/>
              <a:hlinkClick r:id="rId2"/>
            </a:endParaRPr>
          </a:p>
          <a:p>
            <a:pPr marL="690880" lvl="2" indent="-229870" algn="l">
              <a:lnSpc>
                <a:spcPts val="2400"/>
              </a:lnSpc>
              <a:spcBef>
                <a:spcPct val="0"/>
              </a:spcBef>
              <a:buFont typeface="Arial"/>
              <a:buChar char="⚬"/>
            </a:pPr>
            <a:r>
              <a:rPr lang="en-US" sz="1600" spc="-49">
                <a:solidFill>
                  <a:srgbClr val="404040"/>
                </a:solidFill>
                <a:latin typeface="Barlow"/>
              </a:rPr>
              <a:t>Otherwise, Income Based Repayment or Traditional Plans for FFEL, Perkins and HEAL have their own (standard) repayment plan. </a:t>
            </a:r>
            <a:endParaRPr lang="en-US" sz="1600" spc="-49">
              <a:solidFill>
                <a:srgbClr val="404040"/>
              </a:solidFill>
              <a:latin typeface="Barlow"/>
              <a:hlinkClick r:id="rId2"/>
            </a:endParaRPr>
          </a:p>
        </p:txBody>
      </p:sp>
      <p:sp>
        <p:nvSpPr>
          <p:cNvPr id="3" name="TextBox 3"/>
          <p:cNvSpPr txBox="1"/>
          <p:nvPr/>
        </p:nvSpPr>
        <p:spPr>
          <a:xfrm>
            <a:off x="2372134" y="562182"/>
            <a:ext cx="9455709" cy="461665"/>
          </a:xfrm>
          <a:prstGeom prst="rect">
            <a:avLst/>
          </a:prstGeom>
        </p:spPr>
        <p:txBody>
          <a:bodyPr lIns="0" tIns="0" rIns="0" bIns="0" rtlCol="0" anchor="t">
            <a:spAutoFit/>
          </a:bodyPr>
          <a:lstStyle/>
          <a:p>
            <a:pPr algn="l">
              <a:lnSpc>
                <a:spcPts val="3600"/>
              </a:lnSpc>
              <a:spcBef>
                <a:spcPct val="0"/>
              </a:spcBef>
            </a:pPr>
            <a:r>
              <a:rPr lang="en-US" sz="3000" b="1">
                <a:solidFill>
                  <a:srgbClr val="262261"/>
                </a:solidFill>
                <a:latin typeface="Barlow Bold"/>
              </a:rPr>
              <a:t>Which plan is best? </a:t>
            </a:r>
          </a:p>
        </p:txBody>
      </p:sp>
      <p:sp>
        <p:nvSpPr>
          <p:cNvPr id="5" name="TextBox 5"/>
          <p:cNvSpPr txBox="1"/>
          <p:nvPr/>
        </p:nvSpPr>
        <p:spPr>
          <a:xfrm>
            <a:off x="2488551" y="6159500"/>
            <a:ext cx="7958161" cy="487313"/>
          </a:xfrm>
          <a:prstGeom prst="rect">
            <a:avLst/>
          </a:prstGeom>
        </p:spPr>
        <p:txBody>
          <a:bodyPr lIns="0" tIns="0" rIns="0" bIns="0" rtlCol="0" anchor="t">
            <a:spAutoFit/>
          </a:bodyPr>
          <a:lstStyle/>
          <a:p>
            <a:pPr algn="l">
              <a:lnSpc>
                <a:spcPts val="1919"/>
              </a:lnSpc>
              <a:spcBef>
                <a:spcPct val="0"/>
              </a:spcBef>
            </a:pPr>
            <a:r>
              <a:rPr lang="en-US" sz="1600" b="1" spc="-55">
                <a:solidFill>
                  <a:srgbClr val="404040"/>
                </a:solidFill>
                <a:latin typeface="Barlow Bold"/>
              </a:rPr>
              <a:t>Did you know? </a:t>
            </a:r>
            <a:r>
              <a:rPr lang="en-US" sz="1600" spc="-55">
                <a:solidFill>
                  <a:srgbClr val="404040"/>
                </a:solidFill>
                <a:latin typeface="Barlow"/>
              </a:rPr>
              <a:t>The new SAVE plan is an Income Driven Repayment plan and meets the program requirement for PSLF and IDRF. </a:t>
            </a:r>
          </a:p>
        </p:txBody>
      </p:sp>
      <p:sp>
        <p:nvSpPr>
          <p:cNvPr id="6" name="Freeform 6"/>
          <p:cNvSpPr/>
          <p:nvPr/>
        </p:nvSpPr>
        <p:spPr>
          <a:xfrm>
            <a:off x="901039" y="5411174"/>
            <a:ext cx="1108751" cy="969654"/>
          </a:xfrm>
          <a:custGeom>
            <a:avLst/>
            <a:gdLst/>
            <a:ahLst/>
            <a:cxnLst/>
            <a:rect l="l" t="t" r="r" b="b"/>
            <a:pathLst>
              <a:path w="1663127" h="1454481">
                <a:moveTo>
                  <a:pt x="0" y="0"/>
                </a:moveTo>
                <a:lnTo>
                  <a:pt x="1663127" y="0"/>
                </a:lnTo>
                <a:lnTo>
                  <a:pt x="1663127" y="1454480"/>
                </a:lnTo>
                <a:lnTo>
                  <a:pt x="0" y="14544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0" y="558964"/>
            <a:ext cx="2242724" cy="569091"/>
          </a:xfrm>
          <a:custGeom>
            <a:avLst/>
            <a:gdLst/>
            <a:ahLst/>
            <a:cxnLst/>
            <a:rect l="l" t="t" r="r" b="b"/>
            <a:pathLst>
              <a:path w="3364086" h="853637">
                <a:moveTo>
                  <a:pt x="0" y="0"/>
                </a:moveTo>
                <a:lnTo>
                  <a:pt x="3364086" y="0"/>
                </a:lnTo>
                <a:lnTo>
                  <a:pt x="3364086" y="853637"/>
                </a:lnTo>
                <a:lnTo>
                  <a:pt x="0" y="8536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558964"/>
            <a:ext cx="1339937" cy="1339937"/>
            <a:chOff x="0" y="0"/>
            <a:chExt cx="812800" cy="812800"/>
          </a:xfrm>
        </p:grpSpPr>
        <p:sp>
          <p:nvSpPr>
            <p:cNvPr id="3" name="Freeform 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32A242"/>
            </a:solidFill>
          </p:spPr>
          <p:txBody>
            <a:bodyPr/>
            <a:lstStyle/>
            <a:p>
              <a:endParaRPr lang="en-US"/>
            </a:p>
          </p:txBody>
        </p:sp>
        <p:sp>
          <p:nvSpPr>
            <p:cNvPr id="4" name="TextBox 4"/>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a:p>
          </p:txBody>
        </p:sp>
      </p:grpSp>
      <p:sp>
        <p:nvSpPr>
          <p:cNvPr id="5" name="Freeform 5"/>
          <p:cNvSpPr/>
          <p:nvPr/>
        </p:nvSpPr>
        <p:spPr>
          <a:xfrm>
            <a:off x="4835907" y="3119283"/>
            <a:ext cx="2804387" cy="2743200"/>
          </a:xfrm>
          <a:custGeom>
            <a:avLst/>
            <a:gdLst/>
            <a:ahLst/>
            <a:cxnLst/>
            <a:rect l="l" t="t" r="r" b="b"/>
            <a:pathLst>
              <a:path w="4206580" h="4114800">
                <a:moveTo>
                  <a:pt x="0" y="0"/>
                </a:moveTo>
                <a:lnTo>
                  <a:pt x="4206580" y="0"/>
                </a:lnTo>
                <a:lnTo>
                  <a:pt x="420658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6"/>
          <p:cNvSpPr txBox="1"/>
          <p:nvPr/>
        </p:nvSpPr>
        <p:spPr>
          <a:xfrm>
            <a:off x="2322373" y="1416214"/>
            <a:ext cx="7831455" cy="1690847"/>
          </a:xfrm>
          <a:prstGeom prst="rect">
            <a:avLst/>
          </a:prstGeom>
        </p:spPr>
        <p:txBody>
          <a:bodyPr lIns="0" tIns="0" rIns="0" bIns="0" rtlCol="0" anchor="t">
            <a:spAutoFit/>
          </a:bodyPr>
          <a:lstStyle/>
          <a:p>
            <a:pPr marL="335551" lvl="1" indent="-167776" algn="l">
              <a:lnSpc>
                <a:spcPts val="2700"/>
              </a:lnSpc>
              <a:spcBef>
                <a:spcPct val="0"/>
              </a:spcBef>
              <a:buFont typeface="Arial"/>
              <a:buChar char="•"/>
            </a:pPr>
            <a:r>
              <a:rPr lang="en-US" spc="-55">
                <a:solidFill>
                  <a:srgbClr val="404040"/>
                </a:solidFill>
                <a:latin typeface="Barlow"/>
              </a:rPr>
              <a:t>Your servicer will send you an invoice with your monthly payment and exact due date at least </a:t>
            </a:r>
            <a:r>
              <a:rPr lang="en-US" spc="-55">
                <a:solidFill>
                  <a:srgbClr val="404040"/>
                </a:solidFill>
                <a:latin typeface="Barlow Bold"/>
              </a:rPr>
              <a:t>21 days</a:t>
            </a:r>
            <a:r>
              <a:rPr lang="en-US" spc="-55">
                <a:solidFill>
                  <a:srgbClr val="404040"/>
                </a:solidFill>
                <a:latin typeface="Barlow"/>
              </a:rPr>
              <a:t> before the first payment is due.</a:t>
            </a:r>
            <a:endParaRPr lang="en-US" spc="-55">
              <a:solidFill>
                <a:srgbClr val="404040"/>
              </a:solidFill>
              <a:latin typeface="Barlow"/>
              <a:hlinkClick r:id="rId4" tooltip="https://www.edcapny.org/parent-plus-loans/"/>
            </a:endParaRPr>
          </a:p>
          <a:p>
            <a:pPr marL="335551" lvl="1" indent="-167776" algn="l">
              <a:lnSpc>
                <a:spcPts val="2700"/>
              </a:lnSpc>
              <a:spcBef>
                <a:spcPct val="0"/>
              </a:spcBef>
              <a:buFont typeface="Arial"/>
              <a:buChar char="•"/>
            </a:pPr>
            <a:r>
              <a:rPr lang="en-US" spc="-55">
                <a:solidFill>
                  <a:srgbClr val="404040"/>
                </a:solidFill>
                <a:latin typeface="Barlow"/>
              </a:rPr>
              <a:t>You have the flexibility to change repayment plans and adjust your monthly due date to better suit your needs.</a:t>
            </a:r>
          </a:p>
          <a:p>
            <a:pPr algn="l">
              <a:lnSpc>
                <a:spcPts val="2700"/>
              </a:lnSpc>
              <a:spcBef>
                <a:spcPct val="0"/>
              </a:spcBef>
            </a:pPr>
            <a:endParaRPr lang="en-US" spc="-55">
              <a:solidFill>
                <a:srgbClr val="404040"/>
              </a:solidFill>
              <a:latin typeface="Barlow"/>
              <a:hlinkClick r:id="rId4" tooltip="https://www.edcapny.org/parent-plus-loans/"/>
            </a:endParaRPr>
          </a:p>
        </p:txBody>
      </p:sp>
      <p:sp>
        <p:nvSpPr>
          <p:cNvPr id="7" name="TextBox 7"/>
          <p:cNvSpPr txBox="1"/>
          <p:nvPr/>
        </p:nvSpPr>
        <p:spPr>
          <a:xfrm>
            <a:off x="2322373" y="558964"/>
            <a:ext cx="10220148" cy="923330"/>
          </a:xfrm>
          <a:prstGeom prst="rect">
            <a:avLst/>
          </a:prstGeom>
        </p:spPr>
        <p:txBody>
          <a:bodyPr lIns="0" tIns="0" rIns="0" bIns="0" rtlCol="0" anchor="t">
            <a:spAutoFit/>
          </a:bodyPr>
          <a:lstStyle/>
          <a:p>
            <a:pPr algn="l">
              <a:lnSpc>
                <a:spcPts val="3600"/>
              </a:lnSpc>
              <a:spcBef>
                <a:spcPct val="0"/>
              </a:spcBef>
            </a:pPr>
            <a:r>
              <a:rPr lang="en-US" sz="3000" b="1">
                <a:solidFill>
                  <a:srgbClr val="262261"/>
                </a:solidFill>
                <a:latin typeface="Barlow Bold"/>
              </a:rPr>
              <a:t>Know your payment amount and its due date </a:t>
            </a:r>
          </a:p>
          <a:p>
            <a:pPr algn="l">
              <a:lnSpc>
                <a:spcPts val="3600"/>
              </a:lnSpc>
              <a:spcBef>
                <a:spcPct val="0"/>
              </a:spcBef>
            </a:pPr>
            <a:endParaRPr lang="en-US" sz="3000">
              <a:solidFill>
                <a:srgbClr val="262261"/>
              </a:solidFill>
              <a:latin typeface="Barlow Bold"/>
            </a:endParaRPr>
          </a:p>
        </p:txBody>
      </p:sp>
      <p:sp>
        <p:nvSpPr>
          <p:cNvPr id="9" name="TextBox 9"/>
          <p:cNvSpPr txBox="1"/>
          <p:nvPr/>
        </p:nvSpPr>
        <p:spPr>
          <a:xfrm>
            <a:off x="1226878" y="214798"/>
            <a:ext cx="1015846" cy="1895712"/>
          </a:xfrm>
          <a:prstGeom prst="rect">
            <a:avLst/>
          </a:prstGeom>
        </p:spPr>
        <p:txBody>
          <a:bodyPr lIns="0" tIns="0" rIns="0" bIns="0" rtlCol="0" anchor="t">
            <a:spAutoFit/>
          </a:bodyPr>
          <a:lstStyle/>
          <a:p>
            <a:pPr>
              <a:lnSpc>
                <a:spcPts val="16182"/>
              </a:lnSpc>
            </a:pPr>
            <a:r>
              <a:rPr lang="en-US" sz="11559">
                <a:solidFill>
                  <a:srgbClr val="FFFFFF"/>
                </a:solidFill>
                <a:latin typeface="Barlow Black" panose="00000A00000000000000" pitchFamily="2" charset="0"/>
              </a:rPr>
              <a:t>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280824" y="2113532"/>
            <a:ext cx="7831455" cy="2729593"/>
          </a:xfrm>
          <a:prstGeom prst="rect">
            <a:avLst/>
          </a:prstGeom>
        </p:spPr>
        <p:txBody>
          <a:bodyPr lIns="0" tIns="0" rIns="0" bIns="0" rtlCol="0" anchor="t">
            <a:spAutoFit/>
          </a:bodyPr>
          <a:lstStyle/>
          <a:p>
            <a:pPr marL="335280" lvl="1" indent="-167640" algn="l">
              <a:lnSpc>
                <a:spcPts val="2700"/>
              </a:lnSpc>
              <a:spcBef>
                <a:spcPct val="0"/>
              </a:spcBef>
              <a:buFont typeface="Arial"/>
              <a:buChar char="•"/>
            </a:pPr>
            <a:r>
              <a:rPr lang="en-US" spc="-55">
                <a:solidFill>
                  <a:srgbClr val="404040"/>
                </a:solidFill>
                <a:latin typeface="Barlow"/>
              </a:rPr>
              <a:t>Prepare your bank account and consider enrolling in auto debit. There’s a small interest rate reduction for borrowers with auto-debit.</a:t>
            </a:r>
            <a:endParaRPr lang="en-US"/>
          </a:p>
          <a:p>
            <a:pPr marL="335280" lvl="1" indent="-167640" algn="l">
              <a:lnSpc>
                <a:spcPts val="2700"/>
              </a:lnSpc>
              <a:spcBef>
                <a:spcPct val="0"/>
              </a:spcBef>
              <a:buFont typeface="Arial"/>
              <a:buChar char="•"/>
            </a:pPr>
            <a:endParaRPr lang="en-US" spc="-55">
              <a:solidFill>
                <a:srgbClr val="404040"/>
              </a:solidFill>
              <a:latin typeface="Barlow"/>
            </a:endParaRPr>
          </a:p>
          <a:p>
            <a:pPr marL="335280" lvl="1" indent="-167640" algn="l">
              <a:lnSpc>
                <a:spcPts val="2700"/>
              </a:lnSpc>
              <a:spcBef>
                <a:spcPct val="0"/>
              </a:spcBef>
              <a:buFont typeface="Arial"/>
              <a:buChar char="•"/>
            </a:pPr>
            <a:r>
              <a:rPr lang="en-US" spc="-55">
                <a:solidFill>
                  <a:srgbClr val="404040"/>
                </a:solidFill>
                <a:latin typeface="Barlow"/>
              </a:rPr>
              <a:t>If you can’t afford any payment plan, get expert advice. </a:t>
            </a:r>
          </a:p>
          <a:p>
            <a:pPr marL="335280" lvl="1" indent="-167640" algn="l">
              <a:lnSpc>
                <a:spcPts val="2700"/>
              </a:lnSpc>
              <a:spcBef>
                <a:spcPct val="0"/>
              </a:spcBef>
              <a:buFont typeface="Arial"/>
              <a:buChar char="•"/>
            </a:pPr>
            <a:endParaRPr lang="en-US" spc="-55">
              <a:solidFill>
                <a:srgbClr val="404040"/>
              </a:solidFill>
              <a:latin typeface="Barlow"/>
            </a:endParaRPr>
          </a:p>
          <a:p>
            <a:pPr marL="335280" lvl="1" indent="-167640" algn="l">
              <a:lnSpc>
                <a:spcPts val="2700"/>
              </a:lnSpc>
              <a:spcBef>
                <a:spcPct val="0"/>
              </a:spcBef>
              <a:buFont typeface="Arial"/>
              <a:buChar char="•"/>
            </a:pPr>
            <a:r>
              <a:rPr lang="en-US" spc="-54">
                <a:solidFill>
                  <a:srgbClr val="404040"/>
                </a:solidFill>
                <a:latin typeface="Barlow"/>
              </a:rPr>
              <a:t>Requesting a forbearance or deferment will help postpone payments but should only be used as a short-term solution. </a:t>
            </a:r>
          </a:p>
          <a:p>
            <a:pPr algn="l">
              <a:lnSpc>
                <a:spcPts val="2700"/>
              </a:lnSpc>
              <a:spcBef>
                <a:spcPct val="0"/>
              </a:spcBef>
            </a:pPr>
            <a:endParaRPr lang="en-US" spc="-54">
              <a:solidFill>
                <a:srgbClr val="404040"/>
              </a:solidFill>
              <a:latin typeface="Barlow"/>
            </a:endParaRPr>
          </a:p>
        </p:txBody>
      </p:sp>
      <p:sp>
        <p:nvSpPr>
          <p:cNvPr id="3" name="TextBox 3"/>
          <p:cNvSpPr txBox="1"/>
          <p:nvPr/>
        </p:nvSpPr>
        <p:spPr>
          <a:xfrm>
            <a:off x="2280824" y="605155"/>
            <a:ext cx="10220148" cy="1384995"/>
          </a:xfrm>
          <a:prstGeom prst="rect">
            <a:avLst/>
          </a:prstGeom>
        </p:spPr>
        <p:txBody>
          <a:bodyPr lIns="0" tIns="0" rIns="0" bIns="0" rtlCol="0" anchor="t">
            <a:spAutoFit/>
          </a:bodyPr>
          <a:lstStyle/>
          <a:p>
            <a:pPr algn="l">
              <a:lnSpc>
                <a:spcPts val="3600"/>
              </a:lnSpc>
              <a:spcBef>
                <a:spcPct val="0"/>
              </a:spcBef>
            </a:pPr>
            <a:r>
              <a:rPr lang="en-US" sz="3000" b="1">
                <a:solidFill>
                  <a:srgbClr val="262261"/>
                </a:solidFill>
                <a:latin typeface="Barlow Bold"/>
              </a:rPr>
              <a:t>Be ready to make your monthly payments</a:t>
            </a:r>
          </a:p>
          <a:p>
            <a:pPr algn="l">
              <a:lnSpc>
                <a:spcPts val="3600"/>
              </a:lnSpc>
              <a:spcBef>
                <a:spcPct val="0"/>
              </a:spcBef>
            </a:pPr>
            <a:endParaRPr lang="en-US" sz="3000">
              <a:solidFill>
                <a:srgbClr val="262261"/>
              </a:solidFill>
              <a:latin typeface="Barlow Bold"/>
            </a:endParaRPr>
          </a:p>
          <a:p>
            <a:pPr algn="l">
              <a:lnSpc>
                <a:spcPts val="3600"/>
              </a:lnSpc>
              <a:spcBef>
                <a:spcPct val="0"/>
              </a:spcBef>
            </a:pPr>
            <a:endParaRPr lang="en-US" sz="3000">
              <a:solidFill>
                <a:srgbClr val="262261"/>
              </a:solidFill>
              <a:latin typeface="Barlow Bold"/>
            </a:endParaRPr>
          </a:p>
        </p:txBody>
      </p:sp>
      <p:grpSp>
        <p:nvGrpSpPr>
          <p:cNvPr id="5" name="Group 5"/>
          <p:cNvGrpSpPr/>
          <p:nvPr/>
        </p:nvGrpSpPr>
        <p:grpSpPr>
          <a:xfrm>
            <a:off x="685800" y="558964"/>
            <a:ext cx="1339937" cy="1339937"/>
            <a:chOff x="0" y="0"/>
            <a:chExt cx="812800" cy="812800"/>
          </a:xfrm>
        </p:grpSpPr>
        <p:sp>
          <p:nvSpPr>
            <p:cNvPr id="6" name="Freeform 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32A242"/>
            </a:solidFill>
          </p:spPr>
          <p:txBody>
            <a:bodyPr/>
            <a:lstStyle/>
            <a:p>
              <a:endParaRPr lang="en-US"/>
            </a:p>
          </p:txBody>
        </p:sp>
        <p:sp>
          <p:nvSpPr>
            <p:cNvPr id="7" name="TextBox 7"/>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a:p>
          </p:txBody>
        </p:sp>
      </p:grpSp>
      <p:sp>
        <p:nvSpPr>
          <p:cNvPr id="8" name="TextBox 8"/>
          <p:cNvSpPr txBox="1"/>
          <p:nvPr/>
        </p:nvSpPr>
        <p:spPr>
          <a:xfrm>
            <a:off x="1226878" y="214798"/>
            <a:ext cx="1015846" cy="1895712"/>
          </a:xfrm>
          <a:prstGeom prst="rect">
            <a:avLst/>
          </a:prstGeom>
        </p:spPr>
        <p:txBody>
          <a:bodyPr lIns="0" tIns="0" rIns="0" bIns="0" rtlCol="0" anchor="t">
            <a:spAutoFit/>
          </a:bodyPr>
          <a:lstStyle/>
          <a:p>
            <a:pPr>
              <a:lnSpc>
                <a:spcPts val="16182"/>
              </a:lnSpc>
            </a:pPr>
            <a:r>
              <a:rPr lang="en-US" sz="11559">
                <a:solidFill>
                  <a:srgbClr val="FFFFFF"/>
                </a:solidFill>
                <a:latin typeface="Barlow Black" panose="00000A00000000000000" pitchFamily="2" charset="0"/>
              </a:rPr>
              <a:t>5</a:t>
            </a:r>
          </a:p>
        </p:txBody>
      </p:sp>
      <p:sp>
        <p:nvSpPr>
          <p:cNvPr id="9" name="TextBox 9"/>
          <p:cNvSpPr txBox="1"/>
          <p:nvPr/>
        </p:nvSpPr>
        <p:spPr>
          <a:xfrm>
            <a:off x="2372134" y="5459383"/>
            <a:ext cx="7958161" cy="487313"/>
          </a:xfrm>
          <a:prstGeom prst="rect">
            <a:avLst/>
          </a:prstGeom>
        </p:spPr>
        <p:txBody>
          <a:bodyPr lIns="0" tIns="0" rIns="0" bIns="0" rtlCol="0" anchor="t">
            <a:spAutoFit/>
          </a:bodyPr>
          <a:lstStyle/>
          <a:p>
            <a:pPr algn="l">
              <a:lnSpc>
                <a:spcPts val="1919"/>
              </a:lnSpc>
              <a:spcBef>
                <a:spcPct val="0"/>
              </a:spcBef>
            </a:pPr>
            <a:r>
              <a:rPr lang="en-US" sz="1600" b="1" spc="-55">
                <a:solidFill>
                  <a:srgbClr val="404040"/>
                </a:solidFill>
                <a:latin typeface="Barlow"/>
              </a:rPr>
              <a:t>Did you know? </a:t>
            </a:r>
            <a:r>
              <a:rPr lang="en-US" sz="1600" spc="-55">
                <a:solidFill>
                  <a:srgbClr val="404040"/>
                </a:solidFill>
                <a:latin typeface="Barlow"/>
              </a:rPr>
              <a:t>You can get free credit reports </a:t>
            </a:r>
            <a:r>
              <a:rPr lang="en-US" sz="1600" b="1" spc="-55">
                <a:solidFill>
                  <a:srgbClr val="404040"/>
                </a:solidFill>
                <a:latin typeface="Barlow"/>
              </a:rPr>
              <a:t>weekly</a:t>
            </a:r>
            <a:r>
              <a:rPr lang="en-US" sz="1600" spc="-55">
                <a:solidFill>
                  <a:srgbClr val="404040"/>
                </a:solidFill>
                <a:latin typeface="Barlow"/>
              </a:rPr>
              <a:t> from Equifax, Experian and Transunion at AnnualCreditReport.com. Running your own credit report DOES NOT affect your credit score.</a:t>
            </a:r>
          </a:p>
        </p:txBody>
      </p:sp>
      <p:sp>
        <p:nvSpPr>
          <p:cNvPr id="10" name="Freeform 10"/>
          <p:cNvSpPr/>
          <p:nvPr/>
        </p:nvSpPr>
        <p:spPr>
          <a:xfrm>
            <a:off x="916985" y="5169812"/>
            <a:ext cx="1108751" cy="969654"/>
          </a:xfrm>
          <a:custGeom>
            <a:avLst/>
            <a:gdLst/>
            <a:ahLst/>
            <a:cxnLst/>
            <a:rect l="l" t="t" r="r" b="b"/>
            <a:pathLst>
              <a:path w="1663127" h="1454481">
                <a:moveTo>
                  <a:pt x="0" y="0"/>
                </a:moveTo>
                <a:lnTo>
                  <a:pt x="1663128" y="0"/>
                </a:lnTo>
                <a:lnTo>
                  <a:pt x="1663128" y="1454480"/>
                </a:lnTo>
                <a:lnTo>
                  <a:pt x="0" y="14544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511235" y="1543050"/>
            <a:ext cx="7317747" cy="3537507"/>
          </a:xfrm>
          <a:prstGeom prst="rect">
            <a:avLst/>
          </a:prstGeom>
        </p:spPr>
        <p:txBody>
          <a:bodyPr lIns="0" tIns="0" rIns="0" bIns="0" rtlCol="0" anchor="t">
            <a:spAutoFit/>
          </a:bodyPr>
          <a:lstStyle/>
          <a:p>
            <a:pPr>
              <a:lnSpc>
                <a:spcPts val="2700"/>
              </a:lnSpc>
            </a:pPr>
            <a:r>
              <a:rPr lang="en-US" spc="-54">
                <a:solidFill>
                  <a:srgbClr val="404040"/>
                </a:solidFill>
                <a:latin typeface="Barlow" panose="00000500000000000000" pitchFamily="2" charset="0"/>
              </a:rPr>
              <a:t>If you have issues with your student loan servicer, submit a complaint!</a:t>
            </a:r>
          </a:p>
          <a:p>
            <a:pPr marL="335373" lvl="1" indent="-167686">
              <a:lnSpc>
                <a:spcPts val="2700"/>
              </a:lnSpc>
              <a:spcBef>
                <a:spcPts val="1200"/>
              </a:spcBef>
              <a:buFont typeface="Arial"/>
              <a:buChar char="•"/>
            </a:pPr>
            <a:r>
              <a:rPr lang="en-US" b="1" spc="-54">
                <a:solidFill>
                  <a:srgbClr val="404040"/>
                </a:solidFill>
                <a:latin typeface="Barlow" panose="00000500000000000000" pitchFamily="2" charset="0"/>
              </a:rPr>
              <a:t>FSA Ombudsman:  </a:t>
            </a:r>
            <a:r>
              <a:rPr lang="en-US" u="sng" spc="-54">
                <a:solidFill>
                  <a:srgbClr val="404040"/>
                </a:solidFill>
                <a:latin typeface="Barlow" panose="00000500000000000000" pitchFamily="2" charset="0"/>
                <a:hlinkClick r:id="rId2" tooltip="https://studentaid.gov/feedback-center/"/>
              </a:rPr>
              <a:t>Online Feedback Center</a:t>
            </a:r>
            <a:r>
              <a:rPr lang="en-US" spc="-54">
                <a:solidFill>
                  <a:srgbClr val="404040"/>
                </a:solidFill>
                <a:latin typeface="Barlow" panose="00000500000000000000" pitchFamily="2" charset="0"/>
              </a:rPr>
              <a:t> or by calling 877-557-2575. If you are pursuing PSLF and disagree with an eligibility determination, you must file for a reconsideration within 90 days of a determination notice. </a:t>
            </a:r>
          </a:p>
          <a:p>
            <a:pPr marL="335373" lvl="1" indent="-167686">
              <a:lnSpc>
                <a:spcPts val="2700"/>
              </a:lnSpc>
              <a:spcBef>
                <a:spcPts val="1200"/>
              </a:spcBef>
              <a:buFont typeface="Arial"/>
              <a:buChar char="•"/>
            </a:pPr>
            <a:r>
              <a:rPr lang="en-US" spc="-54">
                <a:solidFill>
                  <a:srgbClr val="404040"/>
                </a:solidFill>
                <a:latin typeface="Barlow" panose="00000500000000000000" pitchFamily="2" charset="0"/>
              </a:rPr>
              <a:t> </a:t>
            </a:r>
            <a:r>
              <a:rPr lang="en-US" b="1" spc="-54">
                <a:solidFill>
                  <a:srgbClr val="404040"/>
                </a:solidFill>
                <a:latin typeface="Barlow" panose="00000500000000000000" pitchFamily="2" charset="0"/>
              </a:rPr>
              <a:t>Consumer Financial Protection Bureau (CFPB): </a:t>
            </a:r>
            <a:r>
              <a:rPr lang="en-US" u="sng" spc="-54">
                <a:solidFill>
                  <a:srgbClr val="404040"/>
                </a:solidFill>
                <a:latin typeface="Barlow" panose="00000500000000000000" pitchFamily="2" charset="0"/>
                <a:hlinkClick r:id="rId3" tooltip="https://www.consumerfinance.gov/complaint/"/>
              </a:rPr>
              <a:t>Online </a:t>
            </a:r>
            <a:r>
              <a:rPr lang="en-US" spc="-54">
                <a:solidFill>
                  <a:srgbClr val="404040"/>
                </a:solidFill>
                <a:latin typeface="Barlow" panose="00000500000000000000" pitchFamily="2" charset="0"/>
              </a:rPr>
              <a:t>or by calling (855) 411-2372, best for issues with private student loans. </a:t>
            </a:r>
          </a:p>
          <a:p>
            <a:pPr marL="335373" lvl="1" indent="-167686" algn="l">
              <a:lnSpc>
                <a:spcPts val="2700"/>
              </a:lnSpc>
              <a:spcBef>
                <a:spcPts val="1200"/>
              </a:spcBef>
              <a:buFont typeface="Arial"/>
              <a:buChar char="•"/>
            </a:pPr>
            <a:r>
              <a:rPr lang="en-US" b="1" spc="-55">
                <a:solidFill>
                  <a:srgbClr val="404040"/>
                </a:solidFill>
                <a:latin typeface="Barlow" panose="00000500000000000000" pitchFamily="2" charset="0"/>
              </a:rPr>
              <a:t>Department of Financial Services (DFS): </a:t>
            </a:r>
            <a:r>
              <a:rPr lang="en-US" spc="-55">
                <a:solidFill>
                  <a:srgbClr val="404040"/>
                </a:solidFill>
                <a:latin typeface="Barlow" panose="00000500000000000000" pitchFamily="2" charset="0"/>
              </a:rPr>
              <a:t>If you live in New York, you can submit a complaint to DFS via their </a:t>
            </a:r>
            <a:r>
              <a:rPr lang="en-US" u="sng" spc="-55">
                <a:solidFill>
                  <a:srgbClr val="404040"/>
                </a:solidFill>
                <a:latin typeface="Barlow" panose="00000500000000000000" pitchFamily="2" charset="0"/>
                <a:hlinkClick r:id="rId4" tooltip="https://www.dfs.ny.gov/complaint"/>
              </a:rPr>
              <a:t>Consumer Complaint Portal</a:t>
            </a:r>
            <a:r>
              <a:rPr lang="en-US" spc="-55">
                <a:solidFill>
                  <a:srgbClr val="404040"/>
                </a:solidFill>
                <a:latin typeface="Barlow" panose="00000500000000000000" pitchFamily="2" charset="0"/>
              </a:rPr>
              <a:t> or by calling (800) 342-3736.</a:t>
            </a:r>
          </a:p>
        </p:txBody>
      </p:sp>
      <p:sp>
        <p:nvSpPr>
          <p:cNvPr id="3" name="TextBox 3"/>
          <p:cNvSpPr txBox="1"/>
          <p:nvPr/>
        </p:nvSpPr>
        <p:spPr>
          <a:xfrm>
            <a:off x="2511235" y="685800"/>
            <a:ext cx="10220148" cy="923330"/>
          </a:xfrm>
          <a:prstGeom prst="rect">
            <a:avLst/>
          </a:prstGeom>
        </p:spPr>
        <p:txBody>
          <a:bodyPr lIns="0" tIns="0" rIns="0" bIns="0" rtlCol="0" anchor="t">
            <a:spAutoFit/>
          </a:bodyPr>
          <a:lstStyle/>
          <a:p>
            <a:pPr algn="l">
              <a:lnSpc>
                <a:spcPts val="3600"/>
              </a:lnSpc>
              <a:spcBef>
                <a:spcPct val="0"/>
              </a:spcBef>
            </a:pPr>
            <a:r>
              <a:rPr lang="en-US" sz="3000" b="1">
                <a:solidFill>
                  <a:srgbClr val="262261"/>
                </a:solidFill>
                <a:latin typeface="Barlow Bold"/>
              </a:rPr>
              <a:t>Escalate and get help if things go wrong</a:t>
            </a:r>
          </a:p>
          <a:p>
            <a:pPr algn="l">
              <a:lnSpc>
                <a:spcPts val="3600"/>
              </a:lnSpc>
              <a:spcBef>
                <a:spcPct val="0"/>
              </a:spcBef>
            </a:pPr>
            <a:endParaRPr lang="en-US" sz="3000">
              <a:solidFill>
                <a:srgbClr val="262261"/>
              </a:solidFill>
              <a:latin typeface="Barlow Bold"/>
            </a:endParaRPr>
          </a:p>
        </p:txBody>
      </p:sp>
      <p:grpSp>
        <p:nvGrpSpPr>
          <p:cNvPr id="5" name="Group 5"/>
          <p:cNvGrpSpPr/>
          <p:nvPr/>
        </p:nvGrpSpPr>
        <p:grpSpPr>
          <a:xfrm>
            <a:off x="685800" y="558964"/>
            <a:ext cx="1339937" cy="1339937"/>
            <a:chOff x="0" y="0"/>
            <a:chExt cx="812800" cy="812800"/>
          </a:xfrm>
        </p:grpSpPr>
        <p:sp>
          <p:nvSpPr>
            <p:cNvPr id="6" name="Freeform 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32A242"/>
            </a:solidFill>
          </p:spPr>
          <p:txBody>
            <a:bodyPr/>
            <a:lstStyle/>
            <a:p>
              <a:endParaRPr lang="en-US"/>
            </a:p>
          </p:txBody>
        </p:sp>
        <p:sp>
          <p:nvSpPr>
            <p:cNvPr id="7" name="TextBox 7"/>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a:p>
          </p:txBody>
        </p:sp>
      </p:grpSp>
      <p:sp>
        <p:nvSpPr>
          <p:cNvPr id="8" name="TextBox 8"/>
          <p:cNvSpPr txBox="1"/>
          <p:nvPr/>
        </p:nvSpPr>
        <p:spPr>
          <a:xfrm>
            <a:off x="1226878" y="214798"/>
            <a:ext cx="1015846" cy="1895712"/>
          </a:xfrm>
          <a:prstGeom prst="rect">
            <a:avLst/>
          </a:prstGeom>
        </p:spPr>
        <p:txBody>
          <a:bodyPr lIns="0" tIns="0" rIns="0" bIns="0" rtlCol="0" anchor="t">
            <a:spAutoFit/>
          </a:bodyPr>
          <a:lstStyle/>
          <a:p>
            <a:pPr>
              <a:lnSpc>
                <a:spcPts val="16182"/>
              </a:lnSpc>
            </a:pPr>
            <a:r>
              <a:rPr lang="en-US" sz="11559">
                <a:solidFill>
                  <a:srgbClr val="FFFFFF"/>
                </a:solidFill>
                <a:latin typeface="Barlow Black" panose="00000A00000000000000" pitchFamily="2" charset="0"/>
              </a:rPr>
              <a:t>6</a:t>
            </a:r>
          </a:p>
        </p:txBody>
      </p:sp>
      <p:sp>
        <p:nvSpPr>
          <p:cNvPr id="9" name="TextBox 9"/>
          <p:cNvSpPr txBox="1"/>
          <p:nvPr/>
        </p:nvSpPr>
        <p:spPr>
          <a:xfrm>
            <a:off x="2372134" y="5459383"/>
            <a:ext cx="7958161" cy="487313"/>
          </a:xfrm>
          <a:prstGeom prst="rect">
            <a:avLst/>
          </a:prstGeom>
        </p:spPr>
        <p:txBody>
          <a:bodyPr lIns="0" tIns="0" rIns="0" bIns="0" rtlCol="0" anchor="t">
            <a:spAutoFit/>
          </a:bodyPr>
          <a:lstStyle/>
          <a:p>
            <a:pPr algn="l">
              <a:lnSpc>
                <a:spcPts val="1919"/>
              </a:lnSpc>
              <a:spcBef>
                <a:spcPct val="0"/>
              </a:spcBef>
            </a:pPr>
            <a:r>
              <a:rPr lang="en-US" sz="1600" b="1" spc="-55">
                <a:solidFill>
                  <a:srgbClr val="404040"/>
                </a:solidFill>
                <a:latin typeface="Barlow"/>
              </a:rPr>
              <a:t>Did you know? </a:t>
            </a:r>
            <a:r>
              <a:rPr lang="en-US" sz="1600" spc="-55">
                <a:solidFill>
                  <a:srgbClr val="404040"/>
                </a:solidFill>
                <a:latin typeface="Barlow"/>
              </a:rPr>
              <a:t>An increasing number of states are conducting student loan oversight. In New York, DFS conducts regular audits and uses complaint information to guide their audits. </a:t>
            </a:r>
          </a:p>
        </p:txBody>
      </p:sp>
      <p:sp>
        <p:nvSpPr>
          <p:cNvPr id="10" name="Freeform 10"/>
          <p:cNvSpPr/>
          <p:nvPr/>
        </p:nvSpPr>
        <p:spPr>
          <a:xfrm>
            <a:off x="916985" y="5169812"/>
            <a:ext cx="1108751" cy="969654"/>
          </a:xfrm>
          <a:custGeom>
            <a:avLst/>
            <a:gdLst/>
            <a:ahLst/>
            <a:cxnLst/>
            <a:rect l="l" t="t" r="r" b="b"/>
            <a:pathLst>
              <a:path w="1663127" h="1454481">
                <a:moveTo>
                  <a:pt x="0" y="0"/>
                </a:moveTo>
                <a:lnTo>
                  <a:pt x="1663128" y="0"/>
                </a:lnTo>
                <a:lnTo>
                  <a:pt x="1663128" y="1454480"/>
                </a:lnTo>
                <a:lnTo>
                  <a:pt x="0" y="14544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1863070" cy="6428105"/>
          </a:xfrm>
          <a:custGeom>
            <a:avLst/>
            <a:gdLst/>
            <a:ahLst/>
            <a:cxnLst/>
            <a:rect l="l" t="t" r="r" b="b"/>
            <a:pathLst>
              <a:path w="17794605" h="9642157">
                <a:moveTo>
                  <a:pt x="0" y="0"/>
                </a:moveTo>
                <a:lnTo>
                  <a:pt x="17794605" y="0"/>
                </a:lnTo>
                <a:lnTo>
                  <a:pt x="17794605" y="9642157"/>
                </a:lnTo>
                <a:lnTo>
                  <a:pt x="0" y="96421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3" name="TextBox 3"/>
          <p:cNvSpPr txBox="1"/>
          <p:nvPr/>
        </p:nvSpPr>
        <p:spPr>
          <a:xfrm>
            <a:off x="630428" y="1777103"/>
            <a:ext cx="8284973" cy="2445221"/>
          </a:xfrm>
          <a:prstGeom prst="rect">
            <a:avLst/>
          </a:prstGeom>
        </p:spPr>
        <p:txBody>
          <a:bodyPr lIns="0" tIns="0" rIns="0" bIns="0" rtlCol="0" anchor="t">
            <a:spAutoFit/>
          </a:bodyPr>
          <a:lstStyle/>
          <a:p>
            <a:pPr algn="l">
              <a:lnSpc>
                <a:spcPts val="6340"/>
              </a:lnSpc>
            </a:pPr>
            <a:r>
              <a:rPr lang="en-US" sz="6600" b="1">
                <a:solidFill>
                  <a:srgbClr val="24205F"/>
                </a:solidFill>
                <a:latin typeface="Barlow Bold"/>
              </a:rPr>
              <a:t>Exploring Forgiveness, Cancellation and Discharge Options</a:t>
            </a:r>
          </a:p>
        </p:txBody>
      </p:sp>
      <p:sp>
        <p:nvSpPr>
          <p:cNvPr id="4" name="TextBox 3">
            <a:extLst>
              <a:ext uri="{FF2B5EF4-FFF2-40B4-BE49-F238E27FC236}">
                <a16:creationId xmlns:a16="http://schemas.microsoft.com/office/drawing/2014/main" id="{D0EB888C-2510-6F5A-B89C-104861E710B4}"/>
              </a:ext>
            </a:extLst>
          </p:cNvPr>
          <p:cNvSpPr txBox="1"/>
          <p:nvPr/>
        </p:nvSpPr>
        <p:spPr>
          <a:xfrm>
            <a:off x="324465" y="6213987"/>
            <a:ext cx="11867535" cy="923330"/>
          </a:xfrm>
          <a:prstGeom prst="rect">
            <a:avLst/>
          </a:prstGeom>
          <a:noFill/>
        </p:spPr>
        <p:txBody>
          <a:bodyPr wrap="square" rtlCol="0">
            <a:spAutoFit/>
          </a:bodyPr>
          <a:lstStyle/>
          <a:p>
            <a:pPr algn="l"/>
            <a:r>
              <a:rPr lang="en-US" spc="-50" dirty="0">
                <a:solidFill>
                  <a:schemeClr val="tx1"/>
                </a:solidFill>
              </a:rPr>
              <a:t>**this PowerPoint is not intended for use as case-specific legal advice; consult a professional with any questions before you act! </a:t>
            </a:r>
            <a:endParaRPr lang="en-US" spc="-10" dirty="0">
              <a:solidFill>
                <a:schemeClr val="tx1"/>
              </a:solidFill>
              <a:latin typeface="Barlow"/>
            </a:endParaRP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692782" y="469721"/>
            <a:ext cx="7182783" cy="1338876"/>
            <a:chOff x="0" y="0"/>
            <a:chExt cx="13413008" cy="2500194"/>
          </a:xfrm>
        </p:grpSpPr>
        <p:sp>
          <p:nvSpPr>
            <p:cNvPr id="3" name="Freeform 3"/>
            <p:cNvSpPr/>
            <p:nvPr/>
          </p:nvSpPr>
          <p:spPr>
            <a:xfrm>
              <a:off x="34804" y="25400"/>
              <a:ext cx="13343407" cy="2449449"/>
            </a:xfrm>
            <a:custGeom>
              <a:avLst/>
              <a:gdLst/>
              <a:ahLst/>
              <a:cxnLst/>
              <a:rect l="l" t="t" r="r" b="b"/>
              <a:pathLst>
                <a:path w="13343407" h="2449449">
                  <a:moveTo>
                    <a:pt x="0" y="0"/>
                  </a:moveTo>
                  <a:lnTo>
                    <a:pt x="13343407" y="0"/>
                  </a:lnTo>
                  <a:lnTo>
                    <a:pt x="13343407" y="2449449"/>
                  </a:lnTo>
                  <a:lnTo>
                    <a:pt x="0" y="2449449"/>
                  </a:lnTo>
                  <a:close/>
                </a:path>
              </a:pathLst>
            </a:custGeom>
            <a:solidFill>
              <a:srgbClr val="DEE7D1">
                <a:alpha val="89804"/>
              </a:srgbClr>
            </a:solidFill>
          </p:spPr>
          <p:txBody>
            <a:bodyPr/>
            <a:lstStyle/>
            <a:p>
              <a:endParaRPr lang="en-US"/>
            </a:p>
          </p:txBody>
        </p:sp>
        <p:sp>
          <p:nvSpPr>
            <p:cNvPr id="4" name="Freeform 4"/>
            <p:cNvSpPr/>
            <p:nvPr/>
          </p:nvSpPr>
          <p:spPr>
            <a:xfrm>
              <a:off x="0" y="0"/>
              <a:ext cx="13413014" cy="2500249"/>
            </a:xfrm>
            <a:custGeom>
              <a:avLst/>
              <a:gdLst/>
              <a:ahLst/>
              <a:cxnLst/>
              <a:rect l="l" t="t" r="r" b="b"/>
              <a:pathLst>
                <a:path w="13413014" h="2500249">
                  <a:moveTo>
                    <a:pt x="34804" y="0"/>
                  </a:moveTo>
                  <a:lnTo>
                    <a:pt x="13378211" y="0"/>
                  </a:lnTo>
                  <a:cubicBezTo>
                    <a:pt x="13397354" y="0"/>
                    <a:pt x="13413014" y="11430"/>
                    <a:pt x="13413014" y="25400"/>
                  </a:cubicBezTo>
                  <a:lnTo>
                    <a:pt x="13413014" y="2474849"/>
                  </a:lnTo>
                  <a:cubicBezTo>
                    <a:pt x="13413014" y="2488819"/>
                    <a:pt x="13397354" y="2500249"/>
                    <a:pt x="13378211" y="2500249"/>
                  </a:cubicBezTo>
                  <a:lnTo>
                    <a:pt x="34804" y="2500249"/>
                  </a:lnTo>
                  <a:cubicBezTo>
                    <a:pt x="15662" y="2500249"/>
                    <a:pt x="0" y="2488819"/>
                    <a:pt x="0" y="2474849"/>
                  </a:cubicBezTo>
                  <a:lnTo>
                    <a:pt x="0" y="25400"/>
                  </a:lnTo>
                  <a:cubicBezTo>
                    <a:pt x="0" y="11430"/>
                    <a:pt x="15662" y="0"/>
                    <a:pt x="34804" y="0"/>
                  </a:cubicBezTo>
                  <a:moveTo>
                    <a:pt x="34804" y="50800"/>
                  </a:moveTo>
                  <a:lnTo>
                    <a:pt x="34804" y="25400"/>
                  </a:lnTo>
                  <a:lnTo>
                    <a:pt x="69608" y="25400"/>
                  </a:lnTo>
                  <a:lnTo>
                    <a:pt x="69608" y="2474849"/>
                  </a:lnTo>
                  <a:lnTo>
                    <a:pt x="34804" y="2474849"/>
                  </a:lnTo>
                  <a:lnTo>
                    <a:pt x="34804" y="2449449"/>
                  </a:lnTo>
                  <a:lnTo>
                    <a:pt x="13378211" y="2449449"/>
                  </a:lnTo>
                  <a:lnTo>
                    <a:pt x="13378211" y="2474849"/>
                  </a:lnTo>
                  <a:lnTo>
                    <a:pt x="13343407" y="2474849"/>
                  </a:lnTo>
                  <a:lnTo>
                    <a:pt x="13343407" y="25400"/>
                  </a:lnTo>
                  <a:lnTo>
                    <a:pt x="13378211" y="25400"/>
                  </a:lnTo>
                  <a:lnTo>
                    <a:pt x="13378211" y="50800"/>
                  </a:lnTo>
                  <a:lnTo>
                    <a:pt x="34804" y="50800"/>
                  </a:lnTo>
                  <a:close/>
                </a:path>
              </a:pathLst>
            </a:custGeom>
            <a:solidFill>
              <a:srgbClr val="DEE7D1">
                <a:alpha val="89804"/>
              </a:srgbClr>
            </a:solidFill>
          </p:spPr>
          <p:txBody>
            <a:bodyPr/>
            <a:lstStyle/>
            <a:p>
              <a:endParaRPr lang="en-US"/>
            </a:p>
          </p:txBody>
        </p:sp>
      </p:grpSp>
      <p:grpSp>
        <p:nvGrpSpPr>
          <p:cNvPr id="5" name="Group 5"/>
          <p:cNvGrpSpPr/>
          <p:nvPr/>
        </p:nvGrpSpPr>
        <p:grpSpPr>
          <a:xfrm>
            <a:off x="3389089" y="469721"/>
            <a:ext cx="1721095" cy="1338876"/>
            <a:chOff x="0" y="0"/>
            <a:chExt cx="3213944" cy="2500194"/>
          </a:xfrm>
        </p:grpSpPr>
        <p:sp>
          <p:nvSpPr>
            <p:cNvPr id="6" name="Freeform 6"/>
            <p:cNvSpPr/>
            <p:nvPr/>
          </p:nvSpPr>
          <p:spPr>
            <a:xfrm>
              <a:off x="32847" y="25400"/>
              <a:ext cx="3148212" cy="2449449"/>
            </a:xfrm>
            <a:custGeom>
              <a:avLst/>
              <a:gdLst/>
              <a:ahLst/>
              <a:cxnLst/>
              <a:rect l="l" t="t" r="r" b="b"/>
              <a:pathLst>
                <a:path w="3148212" h="2449449">
                  <a:moveTo>
                    <a:pt x="0" y="0"/>
                  </a:moveTo>
                  <a:lnTo>
                    <a:pt x="3148212" y="0"/>
                  </a:lnTo>
                  <a:lnTo>
                    <a:pt x="3148212" y="2449449"/>
                  </a:lnTo>
                  <a:lnTo>
                    <a:pt x="0" y="2449449"/>
                  </a:lnTo>
                  <a:close/>
                </a:path>
              </a:pathLst>
            </a:custGeom>
            <a:solidFill>
              <a:srgbClr val="299740"/>
            </a:solidFill>
          </p:spPr>
          <p:txBody>
            <a:bodyPr/>
            <a:lstStyle/>
            <a:p>
              <a:endParaRPr lang="en-US"/>
            </a:p>
          </p:txBody>
        </p:sp>
        <p:sp>
          <p:nvSpPr>
            <p:cNvPr id="7" name="Freeform 7"/>
            <p:cNvSpPr/>
            <p:nvPr/>
          </p:nvSpPr>
          <p:spPr>
            <a:xfrm>
              <a:off x="0" y="0"/>
              <a:ext cx="3213906" cy="2500249"/>
            </a:xfrm>
            <a:custGeom>
              <a:avLst/>
              <a:gdLst/>
              <a:ahLst/>
              <a:cxnLst/>
              <a:rect l="l" t="t" r="r" b="b"/>
              <a:pathLst>
                <a:path w="3213906" h="2500249">
                  <a:moveTo>
                    <a:pt x="32847" y="0"/>
                  </a:moveTo>
                  <a:lnTo>
                    <a:pt x="3181059" y="0"/>
                  </a:lnTo>
                  <a:cubicBezTo>
                    <a:pt x="3199125" y="0"/>
                    <a:pt x="3213906" y="11430"/>
                    <a:pt x="3213906" y="25400"/>
                  </a:cubicBezTo>
                  <a:lnTo>
                    <a:pt x="3213906" y="2474849"/>
                  </a:lnTo>
                  <a:cubicBezTo>
                    <a:pt x="3213906" y="2488819"/>
                    <a:pt x="3199125" y="2500249"/>
                    <a:pt x="3181059" y="2500249"/>
                  </a:cubicBezTo>
                  <a:lnTo>
                    <a:pt x="32847" y="2500249"/>
                  </a:lnTo>
                  <a:cubicBezTo>
                    <a:pt x="14781" y="2500249"/>
                    <a:pt x="0" y="2488819"/>
                    <a:pt x="0" y="2474849"/>
                  </a:cubicBezTo>
                  <a:lnTo>
                    <a:pt x="0" y="25400"/>
                  </a:lnTo>
                  <a:cubicBezTo>
                    <a:pt x="0" y="11430"/>
                    <a:pt x="14781" y="0"/>
                    <a:pt x="32847" y="0"/>
                  </a:cubicBezTo>
                  <a:moveTo>
                    <a:pt x="32847" y="50800"/>
                  </a:moveTo>
                  <a:lnTo>
                    <a:pt x="32847" y="25400"/>
                  </a:lnTo>
                  <a:lnTo>
                    <a:pt x="65694" y="25400"/>
                  </a:lnTo>
                  <a:lnTo>
                    <a:pt x="65694" y="2474849"/>
                  </a:lnTo>
                  <a:lnTo>
                    <a:pt x="32847" y="2474849"/>
                  </a:lnTo>
                  <a:lnTo>
                    <a:pt x="32847" y="2449449"/>
                  </a:lnTo>
                  <a:lnTo>
                    <a:pt x="3181059" y="2449449"/>
                  </a:lnTo>
                  <a:lnTo>
                    <a:pt x="3181059" y="2474849"/>
                  </a:lnTo>
                  <a:lnTo>
                    <a:pt x="3148212" y="2474849"/>
                  </a:lnTo>
                  <a:lnTo>
                    <a:pt x="3148212" y="25400"/>
                  </a:lnTo>
                  <a:lnTo>
                    <a:pt x="3181059" y="25400"/>
                  </a:lnTo>
                  <a:lnTo>
                    <a:pt x="3181059" y="50800"/>
                  </a:lnTo>
                  <a:lnTo>
                    <a:pt x="32847" y="50800"/>
                  </a:lnTo>
                  <a:close/>
                </a:path>
              </a:pathLst>
            </a:custGeom>
            <a:solidFill>
              <a:srgbClr val="299740"/>
            </a:solidFill>
          </p:spPr>
          <p:txBody>
            <a:bodyPr/>
            <a:lstStyle/>
            <a:p>
              <a:endParaRPr lang="en-US"/>
            </a:p>
          </p:txBody>
        </p:sp>
      </p:grpSp>
      <p:grpSp>
        <p:nvGrpSpPr>
          <p:cNvPr id="8" name="Group 8"/>
          <p:cNvGrpSpPr/>
          <p:nvPr/>
        </p:nvGrpSpPr>
        <p:grpSpPr>
          <a:xfrm>
            <a:off x="4744603" y="1860093"/>
            <a:ext cx="7130961" cy="1338876"/>
            <a:chOff x="0" y="0"/>
            <a:chExt cx="13316238" cy="2500194"/>
          </a:xfrm>
        </p:grpSpPr>
        <p:sp>
          <p:nvSpPr>
            <p:cNvPr id="9" name="Freeform 9"/>
            <p:cNvSpPr/>
            <p:nvPr/>
          </p:nvSpPr>
          <p:spPr>
            <a:xfrm>
              <a:off x="34553" y="25400"/>
              <a:ext cx="13247139" cy="2449449"/>
            </a:xfrm>
            <a:custGeom>
              <a:avLst/>
              <a:gdLst/>
              <a:ahLst/>
              <a:cxnLst/>
              <a:rect l="l" t="t" r="r" b="b"/>
              <a:pathLst>
                <a:path w="13247139" h="2449449">
                  <a:moveTo>
                    <a:pt x="0" y="0"/>
                  </a:moveTo>
                  <a:lnTo>
                    <a:pt x="13247139" y="0"/>
                  </a:lnTo>
                  <a:lnTo>
                    <a:pt x="13247139" y="2449449"/>
                  </a:lnTo>
                  <a:lnTo>
                    <a:pt x="0" y="2449449"/>
                  </a:lnTo>
                  <a:close/>
                </a:path>
              </a:pathLst>
            </a:custGeom>
            <a:solidFill>
              <a:srgbClr val="DEE7D1">
                <a:alpha val="89804"/>
              </a:srgbClr>
            </a:solidFill>
          </p:spPr>
          <p:txBody>
            <a:bodyPr/>
            <a:lstStyle/>
            <a:p>
              <a:endParaRPr lang="en-US"/>
            </a:p>
          </p:txBody>
        </p:sp>
        <p:sp>
          <p:nvSpPr>
            <p:cNvPr id="10" name="Freeform 10"/>
            <p:cNvSpPr/>
            <p:nvPr/>
          </p:nvSpPr>
          <p:spPr>
            <a:xfrm>
              <a:off x="0" y="0"/>
              <a:ext cx="13316243" cy="2500249"/>
            </a:xfrm>
            <a:custGeom>
              <a:avLst/>
              <a:gdLst/>
              <a:ahLst/>
              <a:cxnLst/>
              <a:rect l="l" t="t" r="r" b="b"/>
              <a:pathLst>
                <a:path w="13316243" h="2500249">
                  <a:moveTo>
                    <a:pt x="34553" y="0"/>
                  </a:moveTo>
                  <a:lnTo>
                    <a:pt x="13281692" y="0"/>
                  </a:lnTo>
                  <a:cubicBezTo>
                    <a:pt x="13300697" y="0"/>
                    <a:pt x="13316243" y="11430"/>
                    <a:pt x="13316243" y="25400"/>
                  </a:cubicBezTo>
                  <a:lnTo>
                    <a:pt x="13316243" y="2474849"/>
                  </a:lnTo>
                  <a:cubicBezTo>
                    <a:pt x="13316243" y="2488819"/>
                    <a:pt x="13300697" y="2500249"/>
                    <a:pt x="13281692" y="2500249"/>
                  </a:cubicBezTo>
                  <a:lnTo>
                    <a:pt x="34553" y="2500249"/>
                  </a:lnTo>
                  <a:cubicBezTo>
                    <a:pt x="15549" y="2500249"/>
                    <a:pt x="0" y="2488819"/>
                    <a:pt x="0" y="2474849"/>
                  </a:cubicBezTo>
                  <a:lnTo>
                    <a:pt x="0" y="25400"/>
                  </a:lnTo>
                  <a:cubicBezTo>
                    <a:pt x="0" y="11430"/>
                    <a:pt x="15549" y="0"/>
                    <a:pt x="34553" y="0"/>
                  </a:cubicBezTo>
                  <a:moveTo>
                    <a:pt x="34553" y="50800"/>
                  </a:moveTo>
                  <a:lnTo>
                    <a:pt x="34553" y="25400"/>
                  </a:lnTo>
                  <a:lnTo>
                    <a:pt x="69106" y="25400"/>
                  </a:lnTo>
                  <a:lnTo>
                    <a:pt x="69106" y="2474849"/>
                  </a:lnTo>
                  <a:lnTo>
                    <a:pt x="34553" y="2474849"/>
                  </a:lnTo>
                  <a:lnTo>
                    <a:pt x="34553" y="2449449"/>
                  </a:lnTo>
                  <a:lnTo>
                    <a:pt x="13281692" y="2449449"/>
                  </a:lnTo>
                  <a:lnTo>
                    <a:pt x="13281692" y="2474849"/>
                  </a:lnTo>
                  <a:lnTo>
                    <a:pt x="13247139" y="2474849"/>
                  </a:lnTo>
                  <a:lnTo>
                    <a:pt x="13247139" y="25400"/>
                  </a:lnTo>
                  <a:lnTo>
                    <a:pt x="13281692" y="25400"/>
                  </a:lnTo>
                  <a:lnTo>
                    <a:pt x="13281692" y="50800"/>
                  </a:lnTo>
                  <a:lnTo>
                    <a:pt x="34553" y="50800"/>
                  </a:lnTo>
                  <a:close/>
                </a:path>
              </a:pathLst>
            </a:custGeom>
            <a:solidFill>
              <a:srgbClr val="DEE7D1">
                <a:alpha val="89804"/>
              </a:srgbClr>
            </a:solidFill>
          </p:spPr>
          <p:txBody>
            <a:bodyPr/>
            <a:lstStyle/>
            <a:p>
              <a:endParaRPr lang="en-US"/>
            </a:p>
          </p:txBody>
        </p:sp>
      </p:grpSp>
      <p:grpSp>
        <p:nvGrpSpPr>
          <p:cNvPr id="11" name="Group 11"/>
          <p:cNvGrpSpPr/>
          <p:nvPr/>
        </p:nvGrpSpPr>
        <p:grpSpPr>
          <a:xfrm>
            <a:off x="3389089" y="1860093"/>
            <a:ext cx="1721095" cy="1338876"/>
            <a:chOff x="0" y="0"/>
            <a:chExt cx="3213944" cy="2500194"/>
          </a:xfrm>
        </p:grpSpPr>
        <p:sp>
          <p:nvSpPr>
            <p:cNvPr id="12" name="Freeform 12"/>
            <p:cNvSpPr/>
            <p:nvPr/>
          </p:nvSpPr>
          <p:spPr>
            <a:xfrm>
              <a:off x="32847" y="25400"/>
              <a:ext cx="3148212" cy="2449449"/>
            </a:xfrm>
            <a:custGeom>
              <a:avLst/>
              <a:gdLst/>
              <a:ahLst/>
              <a:cxnLst/>
              <a:rect l="l" t="t" r="r" b="b"/>
              <a:pathLst>
                <a:path w="3148212" h="2449449">
                  <a:moveTo>
                    <a:pt x="0" y="0"/>
                  </a:moveTo>
                  <a:lnTo>
                    <a:pt x="3148212" y="0"/>
                  </a:lnTo>
                  <a:lnTo>
                    <a:pt x="3148212" y="2449449"/>
                  </a:lnTo>
                  <a:lnTo>
                    <a:pt x="0" y="2449449"/>
                  </a:lnTo>
                  <a:close/>
                </a:path>
              </a:pathLst>
            </a:custGeom>
            <a:solidFill>
              <a:srgbClr val="299740"/>
            </a:solidFill>
          </p:spPr>
          <p:txBody>
            <a:bodyPr/>
            <a:lstStyle/>
            <a:p>
              <a:endParaRPr lang="en-US"/>
            </a:p>
          </p:txBody>
        </p:sp>
        <p:sp>
          <p:nvSpPr>
            <p:cNvPr id="13" name="Freeform 13"/>
            <p:cNvSpPr/>
            <p:nvPr/>
          </p:nvSpPr>
          <p:spPr>
            <a:xfrm>
              <a:off x="0" y="0"/>
              <a:ext cx="3213906" cy="2500249"/>
            </a:xfrm>
            <a:custGeom>
              <a:avLst/>
              <a:gdLst/>
              <a:ahLst/>
              <a:cxnLst/>
              <a:rect l="l" t="t" r="r" b="b"/>
              <a:pathLst>
                <a:path w="3213906" h="2500249">
                  <a:moveTo>
                    <a:pt x="32847" y="0"/>
                  </a:moveTo>
                  <a:lnTo>
                    <a:pt x="3181059" y="0"/>
                  </a:lnTo>
                  <a:cubicBezTo>
                    <a:pt x="3199125" y="0"/>
                    <a:pt x="3213906" y="11430"/>
                    <a:pt x="3213906" y="25400"/>
                  </a:cubicBezTo>
                  <a:lnTo>
                    <a:pt x="3213906" y="2474849"/>
                  </a:lnTo>
                  <a:cubicBezTo>
                    <a:pt x="3213906" y="2488819"/>
                    <a:pt x="3199125" y="2500249"/>
                    <a:pt x="3181059" y="2500249"/>
                  </a:cubicBezTo>
                  <a:lnTo>
                    <a:pt x="32847" y="2500249"/>
                  </a:lnTo>
                  <a:cubicBezTo>
                    <a:pt x="14781" y="2500249"/>
                    <a:pt x="0" y="2488819"/>
                    <a:pt x="0" y="2474849"/>
                  </a:cubicBezTo>
                  <a:lnTo>
                    <a:pt x="0" y="25400"/>
                  </a:lnTo>
                  <a:cubicBezTo>
                    <a:pt x="0" y="11430"/>
                    <a:pt x="14781" y="0"/>
                    <a:pt x="32847" y="0"/>
                  </a:cubicBezTo>
                  <a:moveTo>
                    <a:pt x="32847" y="50800"/>
                  </a:moveTo>
                  <a:lnTo>
                    <a:pt x="32847" y="25400"/>
                  </a:lnTo>
                  <a:lnTo>
                    <a:pt x="65694" y="25400"/>
                  </a:lnTo>
                  <a:lnTo>
                    <a:pt x="65694" y="2474849"/>
                  </a:lnTo>
                  <a:lnTo>
                    <a:pt x="32847" y="2474849"/>
                  </a:lnTo>
                  <a:lnTo>
                    <a:pt x="32847" y="2449449"/>
                  </a:lnTo>
                  <a:lnTo>
                    <a:pt x="3181059" y="2449449"/>
                  </a:lnTo>
                  <a:lnTo>
                    <a:pt x="3181059" y="2474849"/>
                  </a:lnTo>
                  <a:lnTo>
                    <a:pt x="3148212" y="2474849"/>
                  </a:lnTo>
                  <a:lnTo>
                    <a:pt x="3148212" y="25400"/>
                  </a:lnTo>
                  <a:lnTo>
                    <a:pt x="3181059" y="25400"/>
                  </a:lnTo>
                  <a:lnTo>
                    <a:pt x="3181059" y="50800"/>
                  </a:lnTo>
                  <a:lnTo>
                    <a:pt x="32847" y="50800"/>
                  </a:lnTo>
                  <a:close/>
                </a:path>
              </a:pathLst>
            </a:custGeom>
            <a:solidFill>
              <a:srgbClr val="299740"/>
            </a:solidFill>
          </p:spPr>
          <p:txBody>
            <a:bodyPr/>
            <a:lstStyle/>
            <a:p>
              <a:endParaRPr lang="en-US"/>
            </a:p>
          </p:txBody>
        </p:sp>
      </p:grpSp>
      <p:grpSp>
        <p:nvGrpSpPr>
          <p:cNvPr id="14" name="Group 14"/>
          <p:cNvGrpSpPr/>
          <p:nvPr/>
        </p:nvGrpSpPr>
        <p:grpSpPr>
          <a:xfrm>
            <a:off x="4692782" y="3256779"/>
            <a:ext cx="7182783" cy="1338876"/>
            <a:chOff x="0" y="0"/>
            <a:chExt cx="13413008" cy="2500194"/>
          </a:xfrm>
        </p:grpSpPr>
        <p:sp>
          <p:nvSpPr>
            <p:cNvPr id="15" name="Freeform 15"/>
            <p:cNvSpPr/>
            <p:nvPr/>
          </p:nvSpPr>
          <p:spPr>
            <a:xfrm>
              <a:off x="34804" y="25400"/>
              <a:ext cx="13343407" cy="2449449"/>
            </a:xfrm>
            <a:custGeom>
              <a:avLst/>
              <a:gdLst/>
              <a:ahLst/>
              <a:cxnLst/>
              <a:rect l="l" t="t" r="r" b="b"/>
              <a:pathLst>
                <a:path w="13343407" h="2449449">
                  <a:moveTo>
                    <a:pt x="0" y="0"/>
                  </a:moveTo>
                  <a:lnTo>
                    <a:pt x="13343407" y="0"/>
                  </a:lnTo>
                  <a:lnTo>
                    <a:pt x="13343407" y="2449449"/>
                  </a:lnTo>
                  <a:lnTo>
                    <a:pt x="0" y="2449449"/>
                  </a:lnTo>
                  <a:close/>
                </a:path>
              </a:pathLst>
            </a:custGeom>
            <a:solidFill>
              <a:srgbClr val="DEE7D1">
                <a:alpha val="89804"/>
              </a:srgbClr>
            </a:solidFill>
          </p:spPr>
          <p:txBody>
            <a:bodyPr/>
            <a:lstStyle/>
            <a:p>
              <a:endParaRPr lang="en-US"/>
            </a:p>
          </p:txBody>
        </p:sp>
        <p:sp>
          <p:nvSpPr>
            <p:cNvPr id="16" name="Freeform 16"/>
            <p:cNvSpPr/>
            <p:nvPr/>
          </p:nvSpPr>
          <p:spPr>
            <a:xfrm>
              <a:off x="0" y="0"/>
              <a:ext cx="13413014" cy="2500249"/>
            </a:xfrm>
            <a:custGeom>
              <a:avLst/>
              <a:gdLst/>
              <a:ahLst/>
              <a:cxnLst/>
              <a:rect l="l" t="t" r="r" b="b"/>
              <a:pathLst>
                <a:path w="13413014" h="2500249">
                  <a:moveTo>
                    <a:pt x="34804" y="0"/>
                  </a:moveTo>
                  <a:lnTo>
                    <a:pt x="13378211" y="0"/>
                  </a:lnTo>
                  <a:cubicBezTo>
                    <a:pt x="13397354" y="0"/>
                    <a:pt x="13413014" y="11430"/>
                    <a:pt x="13413014" y="25400"/>
                  </a:cubicBezTo>
                  <a:lnTo>
                    <a:pt x="13413014" y="2474849"/>
                  </a:lnTo>
                  <a:cubicBezTo>
                    <a:pt x="13413014" y="2488819"/>
                    <a:pt x="13397354" y="2500249"/>
                    <a:pt x="13378211" y="2500249"/>
                  </a:cubicBezTo>
                  <a:lnTo>
                    <a:pt x="34804" y="2500249"/>
                  </a:lnTo>
                  <a:cubicBezTo>
                    <a:pt x="15662" y="2500249"/>
                    <a:pt x="0" y="2488819"/>
                    <a:pt x="0" y="2474849"/>
                  </a:cubicBezTo>
                  <a:lnTo>
                    <a:pt x="0" y="25400"/>
                  </a:lnTo>
                  <a:cubicBezTo>
                    <a:pt x="0" y="11430"/>
                    <a:pt x="15662" y="0"/>
                    <a:pt x="34804" y="0"/>
                  </a:cubicBezTo>
                  <a:moveTo>
                    <a:pt x="34804" y="50800"/>
                  </a:moveTo>
                  <a:lnTo>
                    <a:pt x="34804" y="25400"/>
                  </a:lnTo>
                  <a:lnTo>
                    <a:pt x="69608" y="25400"/>
                  </a:lnTo>
                  <a:lnTo>
                    <a:pt x="69608" y="2474849"/>
                  </a:lnTo>
                  <a:lnTo>
                    <a:pt x="34804" y="2474849"/>
                  </a:lnTo>
                  <a:lnTo>
                    <a:pt x="34804" y="2449449"/>
                  </a:lnTo>
                  <a:lnTo>
                    <a:pt x="13378211" y="2449449"/>
                  </a:lnTo>
                  <a:lnTo>
                    <a:pt x="13378211" y="2474849"/>
                  </a:lnTo>
                  <a:lnTo>
                    <a:pt x="13343407" y="2474849"/>
                  </a:lnTo>
                  <a:lnTo>
                    <a:pt x="13343407" y="25400"/>
                  </a:lnTo>
                  <a:lnTo>
                    <a:pt x="13378211" y="25400"/>
                  </a:lnTo>
                  <a:lnTo>
                    <a:pt x="13378211" y="50800"/>
                  </a:lnTo>
                  <a:lnTo>
                    <a:pt x="34804" y="50800"/>
                  </a:lnTo>
                  <a:close/>
                </a:path>
              </a:pathLst>
            </a:custGeom>
            <a:solidFill>
              <a:srgbClr val="DEE7D1">
                <a:alpha val="89804"/>
              </a:srgbClr>
            </a:solidFill>
          </p:spPr>
          <p:txBody>
            <a:bodyPr/>
            <a:lstStyle/>
            <a:p>
              <a:endParaRPr lang="en-US"/>
            </a:p>
          </p:txBody>
        </p:sp>
      </p:grpSp>
      <p:grpSp>
        <p:nvGrpSpPr>
          <p:cNvPr id="17" name="Group 17"/>
          <p:cNvGrpSpPr/>
          <p:nvPr/>
        </p:nvGrpSpPr>
        <p:grpSpPr>
          <a:xfrm>
            <a:off x="3389089" y="3256779"/>
            <a:ext cx="1721095" cy="1338876"/>
            <a:chOff x="0" y="0"/>
            <a:chExt cx="3213944" cy="2500194"/>
          </a:xfrm>
        </p:grpSpPr>
        <p:sp>
          <p:nvSpPr>
            <p:cNvPr id="18" name="Freeform 18"/>
            <p:cNvSpPr/>
            <p:nvPr/>
          </p:nvSpPr>
          <p:spPr>
            <a:xfrm>
              <a:off x="32847" y="25400"/>
              <a:ext cx="3148212" cy="2449449"/>
            </a:xfrm>
            <a:custGeom>
              <a:avLst/>
              <a:gdLst/>
              <a:ahLst/>
              <a:cxnLst/>
              <a:rect l="l" t="t" r="r" b="b"/>
              <a:pathLst>
                <a:path w="3148212" h="2449449">
                  <a:moveTo>
                    <a:pt x="0" y="0"/>
                  </a:moveTo>
                  <a:lnTo>
                    <a:pt x="3148212" y="0"/>
                  </a:lnTo>
                  <a:lnTo>
                    <a:pt x="3148212" y="2449449"/>
                  </a:lnTo>
                  <a:lnTo>
                    <a:pt x="0" y="2449449"/>
                  </a:lnTo>
                  <a:close/>
                </a:path>
              </a:pathLst>
            </a:custGeom>
            <a:solidFill>
              <a:srgbClr val="299740"/>
            </a:solidFill>
          </p:spPr>
          <p:txBody>
            <a:bodyPr/>
            <a:lstStyle/>
            <a:p>
              <a:endParaRPr lang="en-US"/>
            </a:p>
          </p:txBody>
        </p:sp>
        <p:sp>
          <p:nvSpPr>
            <p:cNvPr id="19" name="Freeform 19"/>
            <p:cNvSpPr/>
            <p:nvPr/>
          </p:nvSpPr>
          <p:spPr>
            <a:xfrm>
              <a:off x="0" y="0"/>
              <a:ext cx="3213906" cy="2500249"/>
            </a:xfrm>
            <a:custGeom>
              <a:avLst/>
              <a:gdLst/>
              <a:ahLst/>
              <a:cxnLst/>
              <a:rect l="l" t="t" r="r" b="b"/>
              <a:pathLst>
                <a:path w="3213906" h="2500249">
                  <a:moveTo>
                    <a:pt x="32847" y="0"/>
                  </a:moveTo>
                  <a:lnTo>
                    <a:pt x="3181059" y="0"/>
                  </a:lnTo>
                  <a:cubicBezTo>
                    <a:pt x="3199125" y="0"/>
                    <a:pt x="3213906" y="11430"/>
                    <a:pt x="3213906" y="25400"/>
                  </a:cubicBezTo>
                  <a:lnTo>
                    <a:pt x="3213906" y="2474849"/>
                  </a:lnTo>
                  <a:cubicBezTo>
                    <a:pt x="3213906" y="2488819"/>
                    <a:pt x="3199125" y="2500249"/>
                    <a:pt x="3181059" y="2500249"/>
                  </a:cubicBezTo>
                  <a:lnTo>
                    <a:pt x="32847" y="2500249"/>
                  </a:lnTo>
                  <a:cubicBezTo>
                    <a:pt x="14781" y="2500249"/>
                    <a:pt x="0" y="2488819"/>
                    <a:pt x="0" y="2474849"/>
                  </a:cubicBezTo>
                  <a:lnTo>
                    <a:pt x="0" y="25400"/>
                  </a:lnTo>
                  <a:cubicBezTo>
                    <a:pt x="0" y="11430"/>
                    <a:pt x="14781" y="0"/>
                    <a:pt x="32847" y="0"/>
                  </a:cubicBezTo>
                  <a:moveTo>
                    <a:pt x="32847" y="50800"/>
                  </a:moveTo>
                  <a:lnTo>
                    <a:pt x="32847" y="25400"/>
                  </a:lnTo>
                  <a:lnTo>
                    <a:pt x="65694" y="25400"/>
                  </a:lnTo>
                  <a:lnTo>
                    <a:pt x="65694" y="2474849"/>
                  </a:lnTo>
                  <a:lnTo>
                    <a:pt x="32847" y="2474849"/>
                  </a:lnTo>
                  <a:lnTo>
                    <a:pt x="32847" y="2449449"/>
                  </a:lnTo>
                  <a:lnTo>
                    <a:pt x="3181059" y="2449449"/>
                  </a:lnTo>
                  <a:lnTo>
                    <a:pt x="3181059" y="2474849"/>
                  </a:lnTo>
                  <a:lnTo>
                    <a:pt x="3148212" y="2474849"/>
                  </a:lnTo>
                  <a:lnTo>
                    <a:pt x="3148212" y="25400"/>
                  </a:lnTo>
                  <a:lnTo>
                    <a:pt x="3181059" y="25400"/>
                  </a:lnTo>
                  <a:lnTo>
                    <a:pt x="3181059" y="50800"/>
                  </a:lnTo>
                  <a:lnTo>
                    <a:pt x="32847" y="50800"/>
                  </a:lnTo>
                  <a:close/>
                </a:path>
              </a:pathLst>
            </a:custGeom>
            <a:solidFill>
              <a:srgbClr val="299740"/>
            </a:solidFill>
          </p:spPr>
          <p:txBody>
            <a:bodyPr/>
            <a:lstStyle/>
            <a:p>
              <a:endParaRPr lang="en-US"/>
            </a:p>
          </p:txBody>
        </p:sp>
      </p:grpSp>
      <p:grpSp>
        <p:nvGrpSpPr>
          <p:cNvPr id="20" name="Group 20"/>
          <p:cNvGrpSpPr/>
          <p:nvPr/>
        </p:nvGrpSpPr>
        <p:grpSpPr>
          <a:xfrm>
            <a:off x="4692782" y="4656455"/>
            <a:ext cx="7182783" cy="1338876"/>
            <a:chOff x="0" y="0"/>
            <a:chExt cx="13413008" cy="2500194"/>
          </a:xfrm>
        </p:grpSpPr>
        <p:sp>
          <p:nvSpPr>
            <p:cNvPr id="21" name="Freeform 21"/>
            <p:cNvSpPr/>
            <p:nvPr/>
          </p:nvSpPr>
          <p:spPr>
            <a:xfrm>
              <a:off x="34804" y="25400"/>
              <a:ext cx="13343407" cy="2449449"/>
            </a:xfrm>
            <a:custGeom>
              <a:avLst/>
              <a:gdLst/>
              <a:ahLst/>
              <a:cxnLst/>
              <a:rect l="l" t="t" r="r" b="b"/>
              <a:pathLst>
                <a:path w="13343407" h="2449449">
                  <a:moveTo>
                    <a:pt x="0" y="0"/>
                  </a:moveTo>
                  <a:lnTo>
                    <a:pt x="13343407" y="0"/>
                  </a:lnTo>
                  <a:lnTo>
                    <a:pt x="13343407" y="2449449"/>
                  </a:lnTo>
                  <a:lnTo>
                    <a:pt x="0" y="2449449"/>
                  </a:lnTo>
                  <a:close/>
                </a:path>
              </a:pathLst>
            </a:custGeom>
            <a:solidFill>
              <a:srgbClr val="DEE7D1">
                <a:alpha val="89804"/>
              </a:srgbClr>
            </a:solidFill>
          </p:spPr>
          <p:txBody>
            <a:bodyPr/>
            <a:lstStyle/>
            <a:p>
              <a:endParaRPr lang="en-US"/>
            </a:p>
          </p:txBody>
        </p:sp>
        <p:sp>
          <p:nvSpPr>
            <p:cNvPr id="22" name="Freeform 22"/>
            <p:cNvSpPr/>
            <p:nvPr/>
          </p:nvSpPr>
          <p:spPr>
            <a:xfrm>
              <a:off x="0" y="0"/>
              <a:ext cx="13413014" cy="2500249"/>
            </a:xfrm>
            <a:custGeom>
              <a:avLst/>
              <a:gdLst/>
              <a:ahLst/>
              <a:cxnLst/>
              <a:rect l="l" t="t" r="r" b="b"/>
              <a:pathLst>
                <a:path w="13413014" h="2500249">
                  <a:moveTo>
                    <a:pt x="34804" y="0"/>
                  </a:moveTo>
                  <a:lnTo>
                    <a:pt x="13378211" y="0"/>
                  </a:lnTo>
                  <a:cubicBezTo>
                    <a:pt x="13397354" y="0"/>
                    <a:pt x="13413014" y="11430"/>
                    <a:pt x="13413014" y="25400"/>
                  </a:cubicBezTo>
                  <a:lnTo>
                    <a:pt x="13413014" y="2474849"/>
                  </a:lnTo>
                  <a:cubicBezTo>
                    <a:pt x="13413014" y="2488819"/>
                    <a:pt x="13397354" y="2500249"/>
                    <a:pt x="13378211" y="2500249"/>
                  </a:cubicBezTo>
                  <a:lnTo>
                    <a:pt x="34804" y="2500249"/>
                  </a:lnTo>
                  <a:cubicBezTo>
                    <a:pt x="15662" y="2500249"/>
                    <a:pt x="0" y="2488819"/>
                    <a:pt x="0" y="2474849"/>
                  </a:cubicBezTo>
                  <a:lnTo>
                    <a:pt x="0" y="25400"/>
                  </a:lnTo>
                  <a:cubicBezTo>
                    <a:pt x="0" y="11430"/>
                    <a:pt x="15662" y="0"/>
                    <a:pt x="34804" y="0"/>
                  </a:cubicBezTo>
                  <a:moveTo>
                    <a:pt x="34804" y="50800"/>
                  </a:moveTo>
                  <a:lnTo>
                    <a:pt x="34804" y="25400"/>
                  </a:lnTo>
                  <a:lnTo>
                    <a:pt x="69608" y="25400"/>
                  </a:lnTo>
                  <a:lnTo>
                    <a:pt x="69608" y="2474849"/>
                  </a:lnTo>
                  <a:lnTo>
                    <a:pt x="34804" y="2474849"/>
                  </a:lnTo>
                  <a:lnTo>
                    <a:pt x="34804" y="2449449"/>
                  </a:lnTo>
                  <a:lnTo>
                    <a:pt x="13378211" y="2449449"/>
                  </a:lnTo>
                  <a:lnTo>
                    <a:pt x="13378211" y="2474849"/>
                  </a:lnTo>
                  <a:lnTo>
                    <a:pt x="13343407" y="2474849"/>
                  </a:lnTo>
                  <a:lnTo>
                    <a:pt x="13343407" y="25400"/>
                  </a:lnTo>
                  <a:lnTo>
                    <a:pt x="13378211" y="25400"/>
                  </a:lnTo>
                  <a:lnTo>
                    <a:pt x="13378211" y="50800"/>
                  </a:lnTo>
                  <a:lnTo>
                    <a:pt x="34804" y="50800"/>
                  </a:lnTo>
                  <a:close/>
                </a:path>
              </a:pathLst>
            </a:custGeom>
            <a:solidFill>
              <a:srgbClr val="DEE7D1">
                <a:alpha val="89804"/>
              </a:srgbClr>
            </a:solidFill>
          </p:spPr>
          <p:txBody>
            <a:bodyPr/>
            <a:lstStyle/>
            <a:p>
              <a:endParaRPr lang="en-US"/>
            </a:p>
          </p:txBody>
        </p:sp>
      </p:grpSp>
      <p:grpSp>
        <p:nvGrpSpPr>
          <p:cNvPr id="23" name="Group 23"/>
          <p:cNvGrpSpPr/>
          <p:nvPr/>
        </p:nvGrpSpPr>
        <p:grpSpPr>
          <a:xfrm>
            <a:off x="3389089" y="4656455"/>
            <a:ext cx="1721095" cy="1338876"/>
            <a:chOff x="0" y="0"/>
            <a:chExt cx="3213944" cy="2500194"/>
          </a:xfrm>
        </p:grpSpPr>
        <p:sp>
          <p:nvSpPr>
            <p:cNvPr id="24" name="Freeform 24"/>
            <p:cNvSpPr/>
            <p:nvPr/>
          </p:nvSpPr>
          <p:spPr>
            <a:xfrm>
              <a:off x="32847" y="25400"/>
              <a:ext cx="3148212" cy="2449449"/>
            </a:xfrm>
            <a:custGeom>
              <a:avLst/>
              <a:gdLst/>
              <a:ahLst/>
              <a:cxnLst/>
              <a:rect l="l" t="t" r="r" b="b"/>
              <a:pathLst>
                <a:path w="3148212" h="2449449">
                  <a:moveTo>
                    <a:pt x="0" y="0"/>
                  </a:moveTo>
                  <a:lnTo>
                    <a:pt x="3148212" y="0"/>
                  </a:lnTo>
                  <a:lnTo>
                    <a:pt x="3148212" y="2449449"/>
                  </a:lnTo>
                  <a:lnTo>
                    <a:pt x="0" y="2449449"/>
                  </a:lnTo>
                  <a:close/>
                </a:path>
              </a:pathLst>
            </a:custGeom>
            <a:solidFill>
              <a:srgbClr val="299740"/>
            </a:solidFill>
          </p:spPr>
          <p:txBody>
            <a:bodyPr/>
            <a:lstStyle/>
            <a:p>
              <a:endParaRPr lang="en-US"/>
            </a:p>
          </p:txBody>
        </p:sp>
        <p:sp>
          <p:nvSpPr>
            <p:cNvPr id="25" name="Freeform 25"/>
            <p:cNvSpPr/>
            <p:nvPr/>
          </p:nvSpPr>
          <p:spPr>
            <a:xfrm>
              <a:off x="0" y="0"/>
              <a:ext cx="3213906" cy="2500249"/>
            </a:xfrm>
            <a:custGeom>
              <a:avLst/>
              <a:gdLst/>
              <a:ahLst/>
              <a:cxnLst/>
              <a:rect l="l" t="t" r="r" b="b"/>
              <a:pathLst>
                <a:path w="3213906" h="2500249">
                  <a:moveTo>
                    <a:pt x="32847" y="0"/>
                  </a:moveTo>
                  <a:lnTo>
                    <a:pt x="3181059" y="0"/>
                  </a:lnTo>
                  <a:cubicBezTo>
                    <a:pt x="3199125" y="0"/>
                    <a:pt x="3213906" y="11430"/>
                    <a:pt x="3213906" y="25400"/>
                  </a:cubicBezTo>
                  <a:lnTo>
                    <a:pt x="3213906" y="2474849"/>
                  </a:lnTo>
                  <a:cubicBezTo>
                    <a:pt x="3213906" y="2488819"/>
                    <a:pt x="3199125" y="2500249"/>
                    <a:pt x="3181059" y="2500249"/>
                  </a:cubicBezTo>
                  <a:lnTo>
                    <a:pt x="32847" y="2500249"/>
                  </a:lnTo>
                  <a:cubicBezTo>
                    <a:pt x="14781" y="2500249"/>
                    <a:pt x="0" y="2488819"/>
                    <a:pt x="0" y="2474849"/>
                  </a:cubicBezTo>
                  <a:lnTo>
                    <a:pt x="0" y="25400"/>
                  </a:lnTo>
                  <a:cubicBezTo>
                    <a:pt x="0" y="11430"/>
                    <a:pt x="14781" y="0"/>
                    <a:pt x="32847" y="0"/>
                  </a:cubicBezTo>
                  <a:moveTo>
                    <a:pt x="32847" y="50800"/>
                  </a:moveTo>
                  <a:lnTo>
                    <a:pt x="32847" y="25400"/>
                  </a:lnTo>
                  <a:lnTo>
                    <a:pt x="65694" y="25400"/>
                  </a:lnTo>
                  <a:lnTo>
                    <a:pt x="65694" y="2474849"/>
                  </a:lnTo>
                  <a:lnTo>
                    <a:pt x="32847" y="2474849"/>
                  </a:lnTo>
                  <a:lnTo>
                    <a:pt x="32847" y="2449449"/>
                  </a:lnTo>
                  <a:lnTo>
                    <a:pt x="3181059" y="2449449"/>
                  </a:lnTo>
                  <a:lnTo>
                    <a:pt x="3181059" y="2474849"/>
                  </a:lnTo>
                  <a:lnTo>
                    <a:pt x="3148212" y="2474849"/>
                  </a:lnTo>
                  <a:lnTo>
                    <a:pt x="3148212" y="25400"/>
                  </a:lnTo>
                  <a:lnTo>
                    <a:pt x="3181059" y="25400"/>
                  </a:lnTo>
                  <a:lnTo>
                    <a:pt x="3181059" y="50800"/>
                  </a:lnTo>
                  <a:lnTo>
                    <a:pt x="32847" y="50800"/>
                  </a:lnTo>
                  <a:close/>
                </a:path>
              </a:pathLst>
            </a:custGeom>
            <a:solidFill>
              <a:srgbClr val="299740"/>
            </a:solidFill>
          </p:spPr>
          <p:txBody>
            <a:bodyPr/>
            <a:lstStyle/>
            <a:p>
              <a:endParaRPr lang="en-US"/>
            </a:p>
          </p:txBody>
        </p:sp>
      </p:grpSp>
      <p:sp>
        <p:nvSpPr>
          <p:cNvPr id="27" name="TextBox 27"/>
          <p:cNvSpPr txBox="1"/>
          <p:nvPr/>
        </p:nvSpPr>
        <p:spPr>
          <a:xfrm>
            <a:off x="322786" y="1027772"/>
            <a:ext cx="2983753" cy="3385542"/>
          </a:xfrm>
          <a:prstGeom prst="rect">
            <a:avLst/>
          </a:prstGeom>
        </p:spPr>
        <p:txBody>
          <a:bodyPr lIns="0" tIns="0" rIns="0" bIns="0" rtlCol="0" anchor="t">
            <a:spAutoFit/>
          </a:bodyPr>
          <a:lstStyle/>
          <a:p>
            <a:pPr algn="l">
              <a:lnSpc>
                <a:spcPts val="4448"/>
              </a:lnSpc>
            </a:pPr>
            <a:r>
              <a:rPr lang="en-US" sz="4118" b="1" spc="-164">
                <a:solidFill>
                  <a:srgbClr val="262261"/>
                </a:solidFill>
                <a:latin typeface="Barlow Bold"/>
              </a:rPr>
              <a:t>The Forgiveness Programs Everyone Should Know About</a:t>
            </a:r>
          </a:p>
        </p:txBody>
      </p:sp>
      <p:sp>
        <p:nvSpPr>
          <p:cNvPr id="28" name="TextBox 28"/>
          <p:cNvSpPr txBox="1"/>
          <p:nvPr/>
        </p:nvSpPr>
        <p:spPr>
          <a:xfrm>
            <a:off x="5294507" y="695622"/>
            <a:ext cx="6278875" cy="813556"/>
          </a:xfrm>
          <a:prstGeom prst="rect">
            <a:avLst/>
          </a:prstGeom>
        </p:spPr>
        <p:txBody>
          <a:bodyPr lIns="0" tIns="0" rIns="0" bIns="0" rtlCol="0" anchor="t">
            <a:spAutoFit/>
          </a:bodyPr>
          <a:lstStyle/>
          <a:p>
            <a:pPr algn="l">
              <a:lnSpc>
                <a:spcPts val="2203"/>
              </a:lnSpc>
            </a:pPr>
            <a:r>
              <a:rPr lang="en-US" sz="1469">
                <a:solidFill>
                  <a:srgbClr val="404040"/>
                </a:solidFill>
                <a:latin typeface="Barlow"/>
              </a:rPr>
              <a:t>Forgives your remaining loan balance after making payments under an Income Driven Repayment (IDR) Plan for 20-25 years. There is no employment requirement. You must be enrolled in an IDR plan. </a:t>
            </a:r>
          </a:p>
        </p:txBody>
      </p:sp>
      <p:sp>
        <p:nvSpPr>
          <p:cNvPr id="29" name="TextBox 29"/>
          <p:cNvSpPr txBox="1"/>
          <p:nvPr/>
        </p:nvSpPr>
        <p:spPr>
          <a:xfrm>
            <a:off x="3435082" y="834390"/>
            <a:ext cx="1568483" cy="615553"/>
          </a:xfrm>
          <a:prstGeom prst="rect">
            <a:avLst/>
          </a:prstGeom>
        </p:spPr>
        <p:txBody>
          <a:bodyPr lIns="0" tIns="0" rIns="0" bIns="0" rtlCol="0" anchor="t">
            <a:spAutoFit/>
          </a:bodyPr>
          <a:lstStyle/>
          <a:p>
            <a:pPr algn="ctr">
              <a:lnSpc>
                <a:spcPts val="1619"/>
              </a:lnSpc>
            </a:pPr>
            <a:r>
              <a:rPr lang="en-US" sz="1499">
                <a:solidFill>
                  <a:srgbClr val="FFFFFF"/>
                </a:solidFill>
                <a:latin typeface="Barlow"/>
              </a:rPr>
              <a:t>Income Driven Repayment Forgiveness (IDRF)</a:t>
            </a:r>
          </a:p>
        </p:txBody>
      </p:sp>
      <p:sp>
        <p:nvSpPr>
          <p:cNvPr id="30" name="TextBox 30"/>
          <p:cNvSpPr txBox="1"/>
          <p:nvPr/>
        </p:nvSpPr>
        <p:spPr>
          <a:xfrm>
            <a:off x="5294507" y="1958599"/>
            <a:ext cx="6278875" cy="1095172"/>
          </a:xfrm>
          <a:prstGeom prst="rect">
            <a:avLst/>
          </a:prstGeom>
        </p:spPr>
        <p:txBody>
          <a:bodyPr lIns="0" tIns="0" rIns="0" bIns="0" rtlCol="0" anchor="t">
            <a:spAutoFit/>
          </a:bodyPr>
          <a:lstStyle/>
          <a:p>
            <a:pPr algn="l">
              <a:lnSpc>
                <a:spcPts val="2203"/>
              </a:lnSpc>
            </a:pPr>
            <a:r>
              <a:rPr lang="en-US" sz="1450">
                <a:solidFill>
                  <a:srgbClr val="404040"/>
                </a:solidFill>
                <a:latin typeface="Barlow"/>
              </a:rPr>
              <a:t>Forgives your remaining loan balance after 120 qualifying payments.  You must have paid on your direct loans under an Income Driven Repayment plan and at the time you made those payments you must have been working full-time (or an average of 30 hours per week) for a non-profit or government employer. </a:t>
            </a:r>
            <a:endParaRPr lang="en-US" sz="1469">
              <a:solidFill>
                <a:srgbClr val="404040"/>
              </a:solidFill>
              <a:latin typeface="Barlow"/>
            </a:endParaRPr>
          </a:p>
        </p:txBody>
      </p:sp>
      <p:sp>
        <p:nvSpPr>
          <p:cNvPr id="31" name="TextBox 31"/>
          <p:cNvSpPr txBox="1"/>
          <p:nvPr/>
        </p:nvSpPr>
        <p:spPr>
          <a:xfrm>
            <a:off x="3486903" y="2326777"/>
            <a:ext cx="1516662" cy="410369"/>
          </a:xfrm>
          <a:prstGeom prst="rect">
            <a:avLst/>
          </a:prstGeom>
        </p:spPr>
        <p:txBody>
          <a:bodyPr lIns="0" tIns="0" rIns="0" bIns="0" rtlCol="0" anchor="t">
            <a:spAutoFit/>
          </a:bodyPr>
          <a:lstStyle/>
          <a:p>
            <a:pPr algn="ctr">
              <a:lnSpc>
                <a:spcPts val="1619"/>
              </a:lnSpc>
            </a:pPr>
            <a:r>
              <a:rPr lang="en-US" sz="1499">
                <a:solidFill>
                  <a:srgbClr val="FFFFFF"/>
                </a:solidFill>
                <a:latin typeface="Barlow"/>
              </a:rPr>
              <a:t>Public Service Loan Forgiveness </a:t>
            </a:r>
          </a:p>
        </p:txBody>
      </p:sp>
      <p:sp>
        <p:nvSpPr>
          <p:cNvPr id="32" name="TextBox 32"/>
          <p:cNvSpPr txBox="1"/>
          <p:nvPr/>
        </p:nvSpPr>
        <p:spPr>
          <a:xfrm>
            <a:off x="5280730" y="3319067"/>
            <a:ext cx="6292653" cy="1377813"/>
          </a:xfrm>
          <a:prstGeom prst="rect">
            <a:avLst/>
          </a:prstGeom>
        </p:spPr>
        <p:txBody>
          <a:bodyPr lIns="0" tIns="0" rIns="0" bIns="0" rtlCol="0" anchor="t">
            <a:spAutoFit/>
          </a:bodyPr>
          <a:lstStyle/>
          <a:p>
            <a:pPr>
              <a:lnSpc>
                <a:spcPts val="2203"/>
              </a:lnSpc>
            </a:pPr>
            <a:r>
              <a:rPr lang="en-US" sz="1450">
                <a:solidFill>
                  <a:srgbClr val="404040"/>
                </a:solidFill>
                <a:latin typeface="Barlow"/>
              </a:rPr>
              <a:t>Discharges remaining loan balance for borrowers who were defrauded by their higher education institution. You must have attended a school that engaged in misconduct and taken out federal student loans to attend that school. Visit </a:t>
            </a:r>
            <a:r>
              <a:rPr lang="en-US" sz="1450" u="sng">
                <a:solidFill>
                  <a:srgbClr val="404040"/>
                </a:solidFill>
                <a:latin typeface="Barlow"/>
                <a:hlinkClick r:id="rId2" tooltip="https://studentaid.gov/manage-loans/forgiveness-cancellation/borrower-defense"/>
              </a:rPr>
              <a:t>studentaid.gov</a:t>
            </a:r>
            <a:r>
              <a:rPr lang="en-US" sz="1450">
                <a:solidFill>
                  <a:srgbClr val="404040"/>
                </a:solidFill>
                <a:latin typeface="Barlow"/>
              </a:rPr>
              <a:t> for more info!</a:t>
            </a:r>
          </a:p>
          <a:p>
            <a:pPr algn="l">
              <a:lnSpc>
                <a:spcPts val="2203"/>
              </a:lnSpc>
            </a:pPr>
            <a:endParaRPr lang="en-US" sz="1469">
              <a:solidFill>
                <a:srgbClr val="404040"/>
              </a:solidFill>
              <a:latin typeface="Barlow"/>
            </a:endParaRPr>
          </a:p>
        </p:txBody>
      </p:sp>
      <p:sp>
        <p:nvSpPr>
          <p:cNvPr id="33" name="TextBox 33"/>
          <p:cNvSpPr txBox="1"/>
          <p:nvPr/>
        </p:nvSpPr>
        <p:spPr>
          <a:xfrm>
            <a:off x="3435082" y="3723463"/>
            <a:ext cx="1568483" cy="410369"/>
          </a:xfrm>
          <a:prstGeom prst="rect">
            <a:avLst/>
          </a:prstGeom>
        </p:spPr>
        <p:txBody>
          <a:bodyPr lIns="0" tIns="0" rIns="0" bIns="0" rtlCol="0" anchor="t">
            <a:spAutoFit/>
          </a:bodyPr>
          <a:lstStyle/>
          <a:p>
            <a:pPr algn="ctr">
              <a:lnSpc>
                <a:spcPts val="1619"/>
              </a:lnSpc>
            </a:pPr>
            <a:r>
              <a:rPr lang="en-US" sz="1499">
                <a:solidFill>
                  <a:srgbClr val="FFFFFF"/>
                </a:solidFill>
                <a:latin typeface="Barlow"/>
              </a:rPr>
              <a:t>Borrower Defense To Repayment</a:t>
            </a:r>
          </a:p>
        </p:txBody>
      </p:sp>
      <p:sp>
        <p:nvSpPr>
          <p:cNvPr id="34" name="TextBox 34"/>
          <p:cNvSpPr txBox="1"/>
          <p:nvPr/>
        </p:nvSpPr>
        <p:spPr>
          <a:xfrm>
            <a:off x="5294507" y="4604854"/>
            <a:ext cx="6278875" cy="1095172"/>
          </a:xfrm>
          <a:prstGeom prst="rect">
            <a:avLst/>
          </a:prstGeom>
        </p:spPr>
        <p:txBody>
          <a:bodyPr lIns="0" tIns="0" rIns="0" bIns="0" rtlCol="0" anchor="t">
            <a:spAutoFit/>
          </a:bodyPr>
          <a:lstStyle/>
          <a:p>
            <a:pPr algn="l">
              <a:lnSpc>
                <a:spcPts val="2203"/>
              </a:lnSpc>
            </a:pPr>
            <a:r>
              <a:rPr lang="en-US" sz="1450">
                <a:solidFill>
                  <a:srgbClr val="404040"/>
                </a:solidFill>
                <a:latin typeface="Barlow"/>
              </a:rPr>
              <a:t>Discharges remaining loan balance if you are disabled. You are considered disabled if you are receiving SSI/SSDI, have a VA rating of 100%,  or have a doctor complete the physician's attestation portion of the application stating you are unable to work competitively due to your disability. </a:t>
            </a:r>
          </a:p>
        </p:txBody>
      </p:sp>
      <p:sp>
        <p:nvSpPr>
          <p:cNvPr id="35" name="TextBox 35"/>
          <p:cNvSpPr txBox="1"/>
          <p:nvPr/>
        </p:nvSpPr>
        <p:spPr>
          <a:xfrm>
            <a:off x="3435082" y="4919110"/>
            <a:ext cx="1568483" cy="820738"/>
          </a:xfrm>
          <a:prstGeom prst="rect">
            <a:avLst/>
          </a:prstGeom>
        </p:spPr>
        <p:txBody>
          <a:bodyPr lIns="0" tIns="0" rIns="0" bIns="0" rtlCol="0" anchor="t">
            <a:spAutoFit/>
          </a:bodyPr>
          <a:lstStyle/>
          <a:p>
            <a:pPr algn="ctr">
              <a:lnSpc>
                <a:spcPts val="1619"/>
              </a:lnSpc>
            </a:pPr>
            <a:r>
              <a:rPr lang="en-US" sz="1499">
                <a:solidFill>
                  <a:srgbClr val="FFFFFF"/>
                </a:solidFill>
                <a:latin typeface="Barlow"/>
              </a:rPr>
              <a:t>Total and Permanent Disability Discharge</a:t>
            </a:r>
          </a:p>
        </p:txBody>
      </p:sp>
      <p:sp>
        <p:nvSpPr>
          <p:cNvPr id="36" name="TextBox 36"/>
          <p:cNvSpPr txBox="1"/>
          <p:nvPr/>
        </p:nvSpPr>
        <p:spPr>
          <a:xfrm>
            <a:off x="3389090" y="6367244"/>
            <a:ext cx="5964314" cy="199414"/>
          </a:xfrm>
          <a:prstGeom prst="rect">
            <a:avLst/>
          </a:prstGeom>
        </p:spPr>
        <p:txBody>
          <a:bodyPr lIns="0" tIns="0" rIns="0" bIns="0" rtlCol="0" anchor="t">
            <a:spAutoFit/>
          </a:bodyPr>
          <a:lstStyle/>
          <a:p>
            <a:pPr algn="l">
              <a:lnSpc>
                <a:spcPts val="1680"/>
              </a:lnSpc>
            </a:pPr>
            <a:r>
              <a:rPr lang="en-US" sz="1400">
                <a:solidFill>
                  <a:srgbClr val="404040"/>
                </a:solidFill>
                <a:latin typeface="Barlow"/>
              </a:rPr>
              <a:t>Learn more at </a:t>
            </a:r>
            <a:r>
              <a:rPr lang="en-US" sz="1400" u="sng">
                <a:solidFill>
                  <a:srgbClr val="404040"/>
                </a:solidFill>
                <a:latin typeface="Barlow"/>
                <a:hlinkClick r:id="rId3" tooltip="https://www.edcapny.org/forgiveness/"/>
              </a:rPr>
              <a:t>Student Loan Forgiveness Options - EDCAPNY.org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0947" y="566361"/>
            <a:ext cx="8229600" cy="622606"/>
          </a:xfrm>
          <a:prstGeom prst="rect">
            <a:avLst/>
          </a:prstGeom>
        </p:spPr>
        <p:txBody>
          <a:bodyPr lIns="0" tIns="0" rIns="0" bIns="0" rtlCol="0" anchor="t">
            <a:spAutoFit/>
          </a:bodyPr>
          <a:lstStyle/>
          <a:p>
            <a:pPr algn="l">
              <a:lnSpc>
                <a:spcPts val="5280"/>
              </a:lnSpc>
              <a:spcBef>
                <a:spcPct val="0"/>
              </a:spcBef>
            </a:pPr>
            <a:r>
              <a:rPr lang="en-US" sz="4400" b="1">
                <a:solidFill>
                  <a:srgbClr val="262261"/>
                </a:solidFill>
                <a:latin typeface="Barlow Bold"/>
              </a:rPr>
              <a:t>About Us</a:t>
            </a:r>
          </a:p>
        </p:txBody>
      </p:sp>
      <p:sp>
        <p:nvSpPr>
          <p:cNvPr id="3" name="TextBox 3"/>
          <p:cNvSpPr txBox="1"/>
          <p:nvPr/>
        </p:nvSpPr>
        <p:spPr>
          <a:xfrm>
            <a:off x="489012" y="1382712"/>
            <a:ext cx="5933691" cy="4619213"/>
          </a:xfrm>
          <a:prstGeom prst="rect">
            <a:avLst/>
          </a:prstGeom>
        </p:spPr>
        <p:txBody>
          <a:bodyPr lIns="0" tIns="0" rIns="0" bIns="0" rtlCol="0" anchor="t">
            <a:spAutoFit/>
          </a:bodyPr>
          <a:lstStyle/>
          <a:p>
            <a:pPr marL="369208" lvl="1" indent="-184604" algn="l">
              <a:lnSpc>
                <a:spcPts val="2700"/>
              </a:lnSpc>
              <a:buFont typeface="Arial"/>
              <a:buChar char="•"/>
            </a:pPr>
            <a:r>
              <a:rPr lang="en-US">
                <a:solidFill>
                  <a:srgbClr val="404040"/>
                </a:solidFill>
                <a:latin typeface="Barlow"/>
              </a:rPr>
              <a:t>EDCAP is a program of the Community Service Society.</a:t>
            </a:r>
          </a:p>
          <a:p>
            <a:pPr marL="369208" lvl="1" indent="-184604" algn="l">
              <a:lnSpc>
                <a:spcPts val="2700"/>
              </a:lnSpc>
              <a:buFont typeface="Arial"/>
              <a:buChar char="•"/>
            </a:pPr>
            <a:r>
              <a:rPr lang="en-US">
                <a:solidFill>
                  <a:srgbClr val="404040"/>
                </a:solidFill>
                <a:latin typeface="Barlow"/>
              </a:rPr>
              <a:t>Created to help tackle the student debt crisis in NY – </a:t>
            </a:r>
            <a:r>
              <a:rPr lang="en-US" i="1">
                <a:solidFill>
                  <a:srgbClr val="404040"/>
                </a:solidFill>
                <a:latin typeface="Barlow"/>
              </a:rPr>
              <a:t>for everyone</a:t>
            </a:r>
            <a:r>
              <a:rPr lang="en-US">
                <a:solidFill>
                  <a:srgbClr val="404040"/>
                </a:solidFill>
                <a:latin typeface="Barlow"/>
              </a:rPr>
              <a:t>! No income restrictions.</a:t>
            </a:r>
          </a:p>
          <a:p>
            <a:pPr marL="369208" lvl="1" indent="-184604" algn="l">
              <a:lnSpc>
                <a:spcPts val="3132"/>
              </a:lnSpc>
              <a:buFont typeface="Arial"/>
              <a:buChar char="•"/>
            </a:pPr>
            <a:r>
              <a:rPr lang="en-US">
                <a:solidFill>
                  <a:srgbClr val="404040"/>
                </a:solidFill>
                <a:latin typeface="Barlow"/>
              </a:rPr>
              <a:t>Through our </a:t>
            </a:r>
            <a:r>
              <a:rPr lang="en-US">
                <a:solidFill>
                  <a:srgbClr val="404040"/>
                </a:solidFill>
                <a:latin typeface="Barlow Bold"/>
              </a:rPr>
              <a:t>Helpline and Network</a:t>
            </a:r>
            <a:r>
              <a:rPr lang="en-US">
                <a:solidFill>
                  <a:srgbClr val="404040"/>
                </a:solidFill>
                <a:latin typeface="Barlow"/>
              </a:rPr>
              <a:t>, we help you: </a:t>
            </a:r>
          </a:p>
          <a:p>
            <a:pPr marL="758787" lvl="2" indent="-252929" algn="l">
              <a:lnSpc>
                <a:spcPts val="2784"/>
              </a:lnSpc>
              <a:buFont typeface="Arial"/>
              <a:buChar char="⚬"/>
            </a:pPr>
            <a:r>
              <a:rPr lang="en-US" sz="1600">
                <a:solidFill>
                  <a:srgbClr val="404040"/>
                </a:solidFill>
                <a:latin typeface="Barlow Bold"/>
              </a:rPr>
              <a:t>Determine</a:t>
            </a:r>
            <a:r>
              <a:rPr lang="en-US" sz="1600">
                <a:solidFill>
                  <a:srgbClr val="404040"/>
                </a:solidFill>
                <a:latin typeface="Barlow"/>
              </a:rPr>
              <a:t> your best student loan repayment option;</a:t>
            </a:r>
          </a:p>
          <a:p>
            <a:pPr marL="758787" lvl="2" indent="-252929" algn="l">
              <a:lnSpc>
                <a:spcPts val="2784"/>
              </a:lnSpc>
              <a:buFont typeface="Arial"/>
              <a:buChar char="⚬"/>
            </a:pPr>
            <a:r>
              <a:rPr lang="en-US" sz="1600">
                <a:solidFill>
                  <a:srgbClr val="404040"/>
                </a:solidFill>
                <a:latin typeface="Barlow Bold"/>
              </a:rPr>
              <a:t>Access </a:t>
            </a:r>
            <a:r>
              <a:rPr lang="en-US" sz="1600">
                <a:solidFill>
                  <a:srgbClr val="404040"/>
                </a:solidFill>
                <a:latin typeface="Barlow"/>
              </a:rPr>
              <a:t>loan forgiveness, cancellation, and discharge programs;</a:t>
            </a:r>
          </a:p>
          <a:p>
            <a:pPr marL="758787" lvl="2" indent="-252929" algn="l">
              <a:lnSpc>
                <a:spcPts val="2784"/>
              </a:lnSpc>
              <a:buFont typeface="Arial"/>
              <a:buChar char="⚬"/>
            </a:pPr>
            <a:r>
              <a:rPr lang="en-US" sz="1600">
                <a:solidFill>
                  <a:srgbClr val="404040"/>
                </a:solidFill>
                <a:latin typeface="Barlow Bold"/>
              </a:rPr>
              <a:t>Apply</a:t>
            </a:r>
            <a:r>
              <a:rPr lang="en-US" sz="1600">
                <a:solidFill>
                  <a:srgbClr val="404040"/>
                </a:solidFill>
                <a:latin typeface="Barlow"/>
              </a:rPr>
              <a:t> for consolidation, deferment, and forbearance;</a:t>
            </a:r>
          </a:p>
          <a:p>
            <a:pPr marL="758787" lvl="2" indent="-252929" algn="l">
              <a:lnSpc>
                <a:spcPts val="2784"/>
              </a:lnSpc>
              <a:buFont typeface="Arial"/>
              <a:buChar char="⚬"/>
            </a:pPr>
            <a:r>
              <a:rPr lang="en-US" sz="1600">
                <a:solidFill>
                  <a:srgbClr val="404040"/>
                </a:solidFill>
                <a:latin typeface="Barlow Bold"/>
              </a:rPr>
              <a:t>Resolve</a:t>
            </a:r>
            <a:r>
              <a:rPr lang="en-US" sz="1600">
                <a:solidFill>
                  <a:srgbClr val="404040"/>
                </a:solidFill>
                <a:latin typeface="Barlow"/>
              </a:rPr>
              <a:t> issues with loan servicers and lenders;</a:t>
            </a:r>
          </a:p>
          <a:p>
            <a:pPr marL="758787" lvl="2" indent="-252929" algn="l">
              <a:lnSpc>
                <a:spcPts val="2784"/>
              </a:lnSpc>
              <a:buFont typeface="Arial"/>
              <a:buChar char="⚬"/>
            </a:pPr>
            <a:r>
              <a:rPr lang="en-US" sz="1600">
                <a:solidFill>
                  <a:srgbClr val="404040"/>
                </a:solidFill>
                <a:latin typeface="Barlow Bold"/>
              </a:rPr>
              <a:t>Get out of default</a:t>
            </a:r>
            <a:r>
              <a:rPr lang="en-US" sz="1600">
                <a:solidFill>
                  <a:srgbClr val="404040"/>
                </a:solidFill>
                <a:latin typeface="Barlow"/>
              </a:rPr>
              <a:t> to prevent wage garnishments, social security offsets, and tax intercepts;</a:t>
            </a:r>
          </a:p>
          <a:p>
            <a:pPr marL="758787" lvl="2" indent="-252929" algn="l">
              <a:lnSpc>
                <a:spcPts val="2784"/>
              </a:lnSpc>
              <a:buFont typeface="Arial"/>
              <a:buChar char="⚬"/>
            </a:pPr>
            <a:r>
              <a:rPr lang="en-US" sz="1600">
                <a:solidFill>
                  <a:srgbClr val="404040"/>
                </a:solidFill>
                <a:latin typeface="Barlow Bold"/>
              </a:rPr>
              <a:t>Understand</a:t>
            </a:r>
            <a:r>
              <a:rPr lang="en-US" sz="1600">
                <a:solidFill>
                  <a:srgbClr val="404040"/>
                </a:solidFill>
                <a:latin typeface="Barlow"/>
              </a:rPr>
              <a:t> financial aid offers and make a plan to go to college with less debt.</a:t>
            </a:r>
          </a:p>
        </p:txBody>
      </p:sp>
      <p:grpSp>
        <p:nvGrpSpPr>
          <p:cNvPr id="4" name="Group 4"/>
          <p:cNvGrpSpPr/>
          <p:nvPr/>
        </p:nvGrpSpPr>
        <p:grpSpPr>
          <a:xfrm>
            <a:off x="6665443" y="1601513"/>
            <a:ext cx="4840757" cy="3836745"/>
            <a:chOff x="0" y="0"/>
            <a:chExt cx="9681514" cy="7673490"/>
          </a:xfrm>
        </p:grpSpPr>
        <p:sp>
          <p:nvSpPr>
            <p:cNvPr id="5" name="Freeform 5"/>
            <p:cNvSpPr/>
            <p:nvPr/>
          </p:nvSpPr>
          <p:spPr>
            <a:xfrm>
              <a:off x="79650" y="0"/>
              <a:ext cx="9601864" cy="7673490"/>
            </a:xfrm>
            <a:custGeom>
              <a:avLst/>
              <a:gdLst/>
              <a:ahLst/>
              <a:cxnLst/>
              <a:rect l="l" t="t" r="r" b="b"/>
              <a:pathLst>
                <a:path w="9601864" h="7673490">
                  <a:moveTo>
                    <a:pt x="0" y="0"/>
                  </a:moveTo>
                  <a:lnTo>
                    <a:pt x="9601864" y="0"/>
                  </a:lnTo>
                  <a:lnTo>
                    <a:pt x="9601864" y="7673490"/>
                  </a:lnTo>
                  <a:lnTo>
                    <a:pt x="0" y="7673490"/>
                  </a:lnTo>
                  <a:lnTo>
                    <a:pt x="0" y="0"/>
                  </a:lnTo>
                  <a:close/>
                </a:path>
              </a:pathLst>
            </a:custGeom>
            <a:blipFill>
              <a:blip r:embed="rId2"/>
              <a:stretch>
                <a:fillRect/>
              </a:stretch>
            </a:blipFill>
          </p:spPr>
          <p:txBody>
            <a:bodyPr/>
            <a:lstStyle/>
            <a:p>
              <a:endParaRPr lang="en-US"/>
            </a:p>
          </p:txBody>
        </p:sp>
        <p:sp>
          <p:nvSpPr>
            <p:cNvPr id="6" name="Freeform 6"/>
            <p:cNvSpPr/>
            <p:nvPr/>
          </p:nvSpPr>
          <p:spPr>
            <a:xfrm>
              <a:off x="8017131" y="6033316"/>
              <a:ext cx="178290" cy="270649"/>
            </a:xfrm>
            <a:custGeom>
              <a:avLst/>
              <a:gdLst/>
              <a:ahLst/>
              <a:cxnLst/>
              <a:rect l="l" t="t" r="r" b="b"/>
              <a:pathLst>
                <a:path w="178290" h="270649">
                  <a:moveTo>
                    <a:pt x="0" y="0"/>
                  </a:moveTo>
                  <a:lnTo>
                    <a:pt x="178290" y="0"/>
                  </a:lnTo>
                  <a:lnTo>
                    <a:pt x="178290" y="270649"/>
                  </a:lnTo>
                  <a:lnTo>
                    <a:pt x="0" y="2706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TextBox 7"/>
            <p:cNvSpPr txBox="1"/>
            <p:nvPr/>
          </p:nvSpPr>
          <p:spPr>
            <a:xfrm>
              <a:off x="7907784" y="6048602"/>
              <a:ext cx="396984" cy="163634"/>
            </a:xfrm>
            <a:prstGeom prst="rect">
              <a:avLst/>
            </a:prstGeom>
          </p:spPr>
          <p:txBody>
            <a:bodyPr lIns="0" tIns="0" rIns="0" bIns="0" rtlCol="0" anchor="t">
              <a:spAutoFit/>
            </a:bodyPr>
            <a:lstStyle/>
            <a:p>
              <a:pPr algn="ctr">
                <a:lnSpc>
                  <a:spcPts val="693"/>
                </a:lnSpc>
              </a:pPr>
              <a:r>
                <a:rPr lang="en-US" sz="495">
                  <a:solidFill>
                    <a:srgbClr val="FFFFFF"/>
                  </a:solidFill>
                  <a:latin typeface="Barlow Ultra-Bold"/>
                </a:rPr>
                <a:t>4</a:t>
              </a:r>
            </a:p>
          </p:txBody>
        </p:sp>
        <p:sp>
          <p:nvSpPr>
            <p:cNvPr id="8" name="Freeform 8"/>
            <p:cNvSpPr/>
            <p:nvPr/>
          </p:nvSpPr>
          <p:spPr>
            <a:xfrm>
              <a:off x="8257914" y="6000124"/>
              <a:ext cx="187496" cy="284624"/>
            </a:xfrm>
            <a:custGeom>
              <a:avLst/>
              <a:gdLst/>
              <a:ahLst/>
              <a:cxnLst/>
              <a:rect l="l" t="t" r="r" b="b"/>
              <a:pathLst>
                <a:path w="187496" h="284624">
                  <a:moveTo>
                    <a:pt x="0" y="0"/>
                  </a:moveTo>
                  <a:lnTo>
                    <a:pt x="187496" y="0"/>
                  </a:lnTo>
                  <a:lnTo>
                    <a:pt x="187496" y="284623"/>
                  </a:lnTo>
                  <a:lnTo>
                    <a:pt x="0" y="2846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p:cNvSpPr/>
            <p:nvPr/>
          </p:nvSpPr>
          <p:spPr>
            <a:xfrm>
              <a:off x="8537497" y="5992008"/>
              <a:ext cx="150148" cy="227928"/>
            </a:xfrm>
            <a:custGeom>
              <a:avLst/>
              <a:gdLst/>
              <a:ahLst/>
              <a:cxnLst/>
              <a:rect l="l" t="t" r="r" b="b"/>
              <a:pathLst>
                <a:path w="150148" h="227928">
                  <a:moveTo>
                    <a:pt x="0" y="0"/>
                  </a:moveTo>
                  <a:lnTo>
                    <a:pt x="150148" y="0"/>
                  </a:lnTo>
                  <a:lnTo>
                    <a:pt x="150148" y="227928"/>
                  </a:lnTo>
                  <a:lnTo>
                    <a:pt x="0" y="2279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p:cNvSpPr/>
            <p:nvPr/>
          </p:nvSpPr>
          <p:spPr>
            <a:xfrm>
              <a:off x="7300052" y="5419051"/>
              <a:ext cx="220441" cy="334635"/>
            </a:xfrm>
            <a:custGeom>
              <a:avLst/>
              <a:gdLst/>
              <a:ahLst/>
              <a:cxnLst/>
              <a:rect l="l" t="t" r="r" b="b"/>
              <a:pathLst>
                <a:path w="220441" h="334635">
                  <a:moveTo>
                    <a:pt x="0" y="0"/>
                  </a:moveTo>
                  <a:lnTo>
                    <a:pt x="220441" y="0"/>
                  </a:lnTo>
                  <a:lnTo>
                    <a:pt x="220441" y="334635"/>
                  </a:lnTo>
                  <a:lnTo>
                    <a:pt x="0" y="3346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TextBox 11"/>
            <p:cNvSpPr txBox="1"/>
            <p:nvPr/>
          </p:nvSpPr>
          <p:spPr>
            <a:xfrm>
              <a:off x="7164854" y="5432370"/>
              <a:ext cx="490840" cy="208904"/>
            </a:xfrm>
            <a:prstGeom prst="rect">
              <a:avLst/>
            </a:prstGeom>
          </p:spPr>
          <p:txBody>
            <a:bodyPr lIns="0" tIns="0" rIns="0" bIns="0" rtlCol="0" anchor="t">
              <a:spAutoFit/>
            </a:bodyPr>
            <a:lstStyle/>
            <a:p>
              <a:pPr algn="ctr">
                <a:lnSpc>
                  <a:spcPts val="857"/>
                </a:lnSpc>
              </a:pPr>
              <a:r>
                <a:rPr lang="en-US" sz="613">
                  <a:solidFill>
                    <a:srgbClr val="FFFFFF"/>
                  </a:solidFill>
                  <a:latin typeface="Barlow Ultra-Bold"/>
                </a:rPr>
                <a:t>6</a:t>
              </a:r>
            </a:p>
          </p:txBody>
        </p:sp>
        <p:sp>
          <p:nvSpPr>
            <p:cNvPr id="12" name="Freeform 12"/>
            <p:cNvSpPr/>
            <p:nvPr/>
          </p:nvSpPr>
          <p:spPr>
            <a:xfrm>
              <a:off x="930662" y="3280880"/>
              <a:ext cx="220441" cy="334635"/>
            </a:xfrm>
            <a:custGeom>
              <a:avLst/>
              <a:gdLst/>
              <a:ahLst/>
              <a:cxnLst/>
              <a:rect l="l" t="t" r="r" b="b"/>
              <a:pathLst>
                <a:path w="220441" h="334635">
                  <a:moveTo>
                    <a:pt x="0" y="0"/>
                  </a:moveTo>
                  <a:lnTo>
                    <a:pt x="220441" y="0"/>
                  </a:lnTo>
                  <a:lnTo>
                    <a:pt x="220441" y="334636"/>
                  </a:lnTo>
                  <a:lnTo>
                    <a:pt x="0" y="3346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3"/>
            <p:cNvSpPr/>
            <p:nvPr/>
          </p:nvSpPr>
          <p:spPr>
            <a:xfrm>
              <a:off x="2041753" y="2765852"/>
              <a:ext cx="220441" cy="334635"/>
            </a:xfrm>
            <a:custGeom>
              <a:avLst/>
              <a:gdLst/>
              <a:ahLst/>
              <a:cxnLst/>
              <a:rect l="l" t="t" r="r" b="b"/>
              <a:pathLst>
                <a:path w="220441" h="334635">
                  <a:moveTo>
                    <a:pt x="0" y="0"/>
                  </a:moveTo>
                  <a:lnTo>
                    <a:pt x="220441" y="0"/>
                  </a:lnTo>
                  <a:lnTo>
                    <a:pt x="220441" y="334635"/>
                  </a:lnTo>
                  <a:lnTo>
                    <a:pt x="0" y="3346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4" name="Freeform 14"/>
            <p:cNvSpPr/>
            <p:nvPr/>
          </p:nvSpPr>
          <p:spPr>
            <a:xfrm>
              <a:off x="2001623" y="3411730"/>
              <a:ext cx="178438" cy="270874"/>
            </a:xfrm>
            <a:custGeom>
              <a:avLst/>
              <a:gdLst/>
              <a:ahLst/>
              <a:cxnLst/>
              <a:rect l="l" t="t" r="r" b="b"/>
              <a:pathLst>
                <a:path w="178438" h="270874">
                  <a:moveTo>
                    <a:pt x="0" y="0"/>
                  </a:moveTo>
                  <a:lnTo>
                    <a:pt x="178438" y="0"/>
                  </a:lnTo>
                  <a:lnTo>
                    <a:pt x="178438" y="270874"/>
                  </a:lnTo>
                  <a:lnTo>
                    <a:pt x="0" y="27087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TextBox 15"/>
            <p:cNvSpPr txBox="1"/>
            <p:nvPr/>
          </p:nvSpPr>
          <p:spPr>
            <a:xfrm>
              <a:off x="1892186" y="3431554"/>
              <a:ext cx="397316" cy="160044"/>
            </a:xfrm>
            <a:prstGeom prst="rect">
              <a:avLst/>
            </a:prstGeom>
          </p:spPr>
          <p:txBody>
            <a:bodyPr lIns="0" tIns="0" rIns="0" bIns="0" rtlCol="0" anchor="t">
              <a:spAutoFit/>
            </a:bodyPr>
            <a:lstStyle/>
            <a:p>
              <a:pPr algn="ctr">
                <a:lnSpc>
                  <a:spcPts val="694"/>
                </a:lnSpc>
              </a:pPr>
              <a:r>
                <a:rPr lang="en-US" sz="496">
                  <a:solidFill>
                    <a:srgbClr val="FFFFFF"/>
                  </a:solidFill>
                  <a:latin typeface="Barlow Bold"/>
                </a:rPr>
                <a:t>7</a:t>
              </a:r>
            </a:p>
          </p:txBody>
        </p:sp>
        <p:sp>
          <p:nvSpPr>
            <p:cNvPr id="16" name="Freeform 16"/>
            <p:cNvSpPr/>
            <p:nvPr/>
          </p:nvSpPr>
          <p:spPr>
            <a:xfrm>
              <a:off x="2016775" y="2340821"/>
              <a:ext cx="220441" cy="334635"/>
            </a:xfrm>
            <a:custGeom>
              <a:avLst/>
              <a:gdLst/>
              <a:ahLst/>
              <a:cxnLst/>
              <a:rect l="l" t="t" r="r" b="b"/>
              <a:pathLst>
                <a:path w="220441" h="334635">
                  <a:moveTo>
                    <a:pt x="0" y="0"/>
                  </a:moveTo>
                  <a:lnTo>
                    <a:pt x="220441" y="0"/>
                  </a:lnTo>
                  <a:lnTo>
                    <a:pt x="220441" y="334635"/>
                  </a:lnTo>
                  <a:lnTo>
                    <a:pt x="0" y="3346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17"/>
            <p:cNvSpPr/>
            <p:nvPr/>
          </p:nvSpPr>
          <p:spPr>
            <a:xfrm>
              <a:off x="1300425" y="3085392"/>
              <a:ext cx="220441" cy="334635"/>
            </a:xfrm>
            <a:custGeom>
              <a:avLst/>
              <a:gdLst/>
              <a:ahLst/>
              <a:cxnLst/>
              <a:rect l="l" t="t" r="r" b="b"/>
              <a:pathLst>
                <a:path w="220441" h="334635">
                  <a:moveTo>
                    <a:pt x="0" y="0"/>
                  </a:moveTo>
                  <a:lnTo>
                    <a:pt x="220441" y="0"/>
                  </a:lnTo>
                  <a:lnTo>
                    <a:pt x="220441" y="334635"/>
                  </a:lnTo>
                  <a:lnTo>
                    <a:pt x="0" y="3346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Freeform 18"/>
            <p:cNvSpPr/>
            <p:nvPr/>
          </p:nvSpPr>
          <p:spPr>
            <a:xfrm>
              <a:off x="1300425" y="2349163"/>
              <a:ext cx="220441" cy="334635"/>
            </a:xfrm>
            <a:custGeom>
              <a:avLst/>
              <a:gdLst/>
              <a:ahLst/>
              <a:cxnLst/>
              <a:rect l="l" t="t" r="r" b="b"/>
              <a:pathLst>
                <a:path w="220441" h="334635">
                  <a:moveTo>
                    <a:pt x="0" y="0"/>
                  </a:moveTo>
                  <a:lnTo>
                    <a:pt x="220441" y="0"/>
                  </a:lnTo>
                  <a:lnTo>
                    <a:pt x="220441" y="334635"/>
                  </a:lnTo>
                  <a:lnTo>
                    <a:pt x="0" y="3346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9" name="Freeform 19"/>
            <p:cNvSpPr/>
            <p:nvPr/>
          </p:nvSpPr>
          <p:spPr>
            <a:xfrm>
              <a:off x="1750307" y="2987216"/>
              <a:ext cx="130633" cy="198304"/>
            </a:xfrm>
            <a:custGeom>
              <a:avLst/>
              <a:gdLst/>
              <a:ahLst/>
              <a:cxnLst/>
              <a:rect l="l" t="t" r="r" b="b"/>
              <a:pathLst>
                <a:path w="130633" h="198304">
                  <a:moveTo>
                    <a:pt x="0" y="0"/>
                  </a:moveTo>
                  <a:lnTo>
                    <a:pt x="130633" y="0"/>
                  </a:lnTo>
                  <a:lnTo>
                    <a:pt x="130633" y="198304"/>
                  </a:lnTo>
                  <a:lnTo>
                    <a:pt x="0" y="1983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0" name="Freeform 20"/>
            <p:cNvSpPr/>
            <p:nvPr/>
          </p:nvSpPr>
          <p:spPr>
            <a:xfrm>
              <a:off x="1881576" y="3870759"/>
              <a:ext cx="220441" cy="334635"/>
            </a:xfrm>
            <a:custGeom>
              <a:avLst/>
              <a:gdLst/>
              <a:ahLst/>
              <a:cxnLst/>
              <a:rect l="l" t="t" r="r" b="b"/>
              <a:pathLst>
                <a:path w="220441" h="334635">
                  <a:moveTo>
                    <a:pt x="0" y="0"/>
                  </a:moveTo>
                  <a:lnTo>
                    <a:pt x="220441" y="0"/>
                  </a:lnTo>
                  <a:lnTo>
                    <a:pt x="220441" y="334635"/>
                  </a:lnTo>
                  <a:lnTo>
                    <a:pt x="0" y="3346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1" name="Freeform 21"/>
            <p:cNvSpPr/>
            <p:nvPr/>
          </p:nvSpPr>
          <p:spPr>
            <a:xfrm>
              <a:off x="1711393" y="2629915"/>
              <a:ext cx="139195" cy="211302"/>
            </a:xfrm>
            <a:custGeom>
              <a:avLst/>
              <a:gdLst/>
              <a:ahLst/>
              <a:cxnLst/>
              <a:rect l="l" t="t" r="r" b="b"/>
              <a:pathLst>
                <a:path w="139195" h="211302">
                  <a:moveTo>
                    <a:pt x="0" y="0"/>
                  </a:moveTo>
                  <a:lnTo>
                    <a:pt x="139195" y="0"/>
                  </a:lnTo>
                  <a:lnTo>
                    <a:pt x="139195" y="211302"/>
                  </a:lnTo>
                  <a:lnTo>
                    <a:pt x="0" y="2113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2" name="Freeform 22"/>
            <p:cNvSpPr/>
            <p:nvPr/>
          </p:nvSpPr>
          <p:spPr>
            <a:xfrm>
              <a:off x="990926" y="3808786"/>
              <a:ext cx="220441" cy="334635"/>
            </a:xfrm>
            <a:custGeom>
              <a:avLst/>
              <a:gdLst/>
              <a:ahLst/>
              <a:cxnLst/>
              <a:rect l="l" t="t" r="r" b="b"/>
              <a:pathLst>
                <a:path w="220441" h="334635">
                  <a:moveTo>
                    <a:pt x="0" y="0"/>
                  </a:moveTo>
                  <a:lnTo>
                    <a:pt x="220441" y="0"/>
                  </a:lnTo>
                  <a:lnTo>
                    <a:pt x="220441" y="334636"/>
                  </a:lnTo>
                  <a:lnTo>
                    <a:pt x="0" y="3346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3" name="Freeform 23"/>
            <p:cNvSpPr/>
            <p:nvPr/>
          </p:nvSpPr>
          <p:spPr>
            <a:xfrm>
              <a:off x="1727206" y="3474390"/>
              <a:ext cx="164979" cy="250442"/>
            </a:xfrm>
            <a:custGeom>
              <a:avLst/>
              <a:gdLst/>
              <a:ahLst/>
              <a:cxnLst/>
              <a:rect l="l" t="t" r="r" b="b"/>
              <a:pathLst>
                <a:path w="164979" h="250442">
                  <a:moveTo>
                    <a:pt x="0" y="0"/>
                  </a:moveTo>
                  <a:lnTo>
                    <a:pt x="164979" y="0"/>
                  </a:lnTo>
                  <a:lnTo>
                    <a:pt x="164979" y="250442"/>
                  </a:lnTo>
                  <a:lnTo>
                    <a:pt x="0" y="25044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4" name="Freeform 24"/>
            <p:cNvSpPr/>
            <p:nvPr/>
          </p:nvSpPr>
          <p:spPr>
            <a:xfrm>
              <a:off x="7234746" y="3367122"/>
              <a:ext cx="220441" cy="334635"/>
            </a:xfrm>
            <a:custGeom>
              <a:avLst/>
              <a:gdLst/>
              <a:ahLst/>
              <a:cxnLst/>
              <a:rect l="l" t="t" r="r" b="b"/>
              <a:pathLst>
                <a:path w="220441" h="334635">
                  <a:moveTo>
                    <a:pt x="0" y="0"/>
                  </a:moveTo>
                  <a:lnTo>
                    <a:pt x="220441" y="0"/>
                  </a:lnTo>
                  <a:lnTo>
                    <a:pt x="220441" y="334635"/>
                  </a:lnTo>
                  <a:lnTo>
                    <a:pt x="0" y="3346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5" name="Freeform 25"/>
            <p:cNvSpPr/>
            <p:nvPr/>
          </p:nvSpPr>
          <p:spPr>
            <a:xfrm>
              <a:off x="7818804" y="3139754"/>
              <a:ext cx="220441" cy="334635"/>
            </a:xfrm>
            <a:custGeom>
              <a:avLst/>
              <a:gdLst/>
              <a:ahLst/>
              <a:cxnLst/>
              <a:rect l="l" t="t" r="r" b="b"/>
              <a:pathLst>
                <a:path w="220441" h="334635">
                  <a:moveTo>
                    <a:pt x="0" y="0"/>
                  </a:moveTo>
                  <a:lnTo>
                    <a:pt x="220441" y="0"/>
                  </a:lnTo>
                  <a:lnTo>
                    <a:pt x="220441" y="334636"/>
                  </a:lnTo>
                  <a:lnTo>
                    <a:pt x="0" y="3346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6" name="Freeform 26"/>
            <p:cNvSpPr/>
            <p:nvPr/>
          </p:nvSpPr>
          <p:spPr>
            <a:xfrm>
              <a:off x="7410272" y="2575227"/>
              <a:ext cx="220441" cy="334635"/>
            </a:xfrm>
            <a:custGeom>
              <a:avLst/>
              <a:gdLst/>
              <a:ahLst/>
              <a:cxnLst/>
              <a:rect l="l" t="t" r="r" b="b"/>
              <a:pathLst>
                <a:path w="220441" h="334635">
                  <a:moveTo>
                    <a:pt x="0" y="0"/>
                  </a:moveTo>
                  <a:lnTo>
                    <a:pt x="220441" y="0"/>
                  </a:lnTo>
                  <a:lnTo>
                    <a:pt x="220441" y="334636"/>
                  </a:lnTo>
                  <a:lnTo>
                    <a:pt x="0" y="3346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7" name="Freeform 27"/>
            <p:cNvSpPr/>
            <p:nvPr/>
          </p:nvSpPr>
          <p:spPr>
            <a:xfrm>
              <a:off x="7573385" y="5421319"/>
              <a:ext cx="220441" cy="334635"/>
            </a:xfrm>
            <a:custGeom>
              <a:avLst/>
              <a:gdLst/>
              <a:ahLst/>
              <a:cxnLst/>
              <a:rect l="l" t="t" r="r" b="b"/>
              <a:pathLst>
                <a:path w="220441" h="334635">
                  <a:moveTo>
                    <a:pt x="0" y="0"/>
                  </a:moveTo>
                  <a:lnTo>
                    <a:pt x="220441" y="0"/>
                  </a:lnTo>
                  <a:lnTo>
                    <a:pt x="220441" y="334636"/>
                  </a:lnTo>
                  <a:lnTo>
                    <a:pt x="0" y="3346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8" name="Freeform 28"/>
            <p:cNvSpPr/>
            <p:nvPr/>
          </p:nvSpPr>
          <p:spPr>
            <a:xfrm>
              <a:off x="7124525" y="2918074"/>
              <a:ext cx="220441" cy="334635"/>
            </a:xfrm>
            <a:custGeom>
              <a:avLst/>
              <a:gdLst/>
              <a:ahLst/>
              <a:cxnLst/>
              <a:rect l="l" t="t" r="r" b="b"/>
              <a:pathLst>
                <a:path w="220441" h="334635">
                  <a:moveTo>
                    <a:pt x="0" y="0"/>
                  </a:moveTo>
                  <a:lnTo>
                    <a:pt x="220441" y="0"/>
                  </a:lnTo>
                  <a:lnTo>
                    <a:pt x="220441" y="334636"/>
                  </a:lnTo>
                  <a:lnTo>
                    <a:pt x="0" y="3346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9" name="Freeform 29"/>
            <p:cNvSpPr/>
            <p:nvPr/>
          </p:nvSpPr>
          <p:spPr>
            <a:xfrm>
              <a:off x="2126995" y="4097426"/>
              <a:ext cx="220441" cy="334635"/>
            </a:xfrm>
            <a:custGeom>
              <a:avLst/>
              <a:gdLst/>
              <a:ahLst/>
              <a:cxnLst/>
              <a:rect l="l" t="t" r="r" b="b"/>
              <a:pathLst>
                <a:path w="220441" h="334635">
                  <a:moveTo>
                    <a:pt x="0" y="0"/>
                  </a:moveTo>
                  <a:lnTo>
                    <a:pt x="220441" y="0"/>
                  </a:lnTo>
                  <a:lnTo>
                    <a:pt x="220441" y="334636"/>
                  </a:lnTo>
                  <a:lnTo>
                    <a:pt x="0" y="3346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0" name="Freeform 30"/>
            <p:cNvSpPr/>
            <p:nvPr/>
          </p:nvSpPr>
          <p:spPr>
            <a:xfrm>
              <a:off x="1336686" y="4038077"/>
              <a:ext cx="220441" cy="334635"/>
            </a:xfrm>
            <a:custGeom>
              <a:avLst/>
              <a:gdLst/>
              <a:ahLst/>
              <a:cxnLst/>
              <a:rect l="l" t="t" r="r" b="b"/>
              <a:pathLst>
                <a:path w="220441" h="334635">
                  <a:moveTo>
                    <a:pt x="0" y="0"/>
                  </a:moveTo>
                  <a:lnTo>
                    <a:pt x="220441" y="0"/>
                  </a:lnTo>
                  <a:lnTo>
                    <a:pt x="220441" y="334635"/>
                  </a:lnTo>
                  <a:lnTo>
                    <a:pt x="0" y="3346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1" name="Freeform 31"/>
            <p:cNvSpPr/>
            <p:nvPr/>
          </p:nvSpPr>
          <p:spPr>
            <a:xfrm>
              <a:off x="380602" y="3930109"/>
              <a:ext cx="220441" cy="334635"/>
            </a:xfrm>
            <a:custGeom>
              <a:avLst/>
              <a:gdLst/>
              <a:ahLst/>
              <a:cxnLst/>
              <a:rect l="l" t="t" r="r" b="b"/>
              <a:pathLst>
                <a:path w="220441" h="334635">
                  <a:moveTo>
                    <a:pt x="0" y="0"/>
                  </a:moveTo>
                  <a:lnTo>
                    <a:pt x="220441" y="0"/>
                  </a:lnTo>
                  <a:lnTo>
                    <a:pt x="220441" y="334635"/>
                  </a:lnTo>
                  <a:lnTo>
                    <a:pt x="0" y="3346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2" name="Freeform 32"/>
            <p:cNvSpPr/>
            <p:nvPr/>
          </p:nvSpPr>
          <p:spPr>
            <a:xfrm>
              <a:off x="3722302" y="4075228"/>
              <a:ext cx="220441" cy="334635"/>
            </a:xfrm>
            <a:custGeom>
              <a:avLst/>
              <a:gdLst/>
              <a:ahLst/>
              <a:cxnLst/>
              <a:rect l="l" t="t" r="r" b="b"/>
              <a:pathLst>
                <a:path w="220441" h="334635">
                  <a:moveTo>
                    <a:pt x="0" y="0"/>
                  </a:moveTo>
                  <a:lnTo>
                    <a:pt x="220441" y="0"/>
                  </a:lnTo>
                  <a:lnTo>
                    <a:pt x="220441" y="334636"/>
                  </a:lnTo>
                  <a:lnTo>
                    <a:pt x="0" y="3346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3" name="Freeform 33"/>
            <p:cNvSpPr/>
            <p:nvPr/>
          </p:nvSpPr>
          <p:spPr>
            <a:xfrm>
              <a:off x="2422816" y="3091384"/>
              <a:ext cx="220441" cy="334635"/>
            </a:xfrm>
            <a:custGeom>
              <a:avLst/>
              <a:gdLst/>
              <a:ahLst/>
              <a:cxnLst/>
              <a:rect l="l" t="t" r="r" b="b"/>
              <a:pathLst>
                <a:path w="220441" h="334635">
                  <a:moveTo>
                    <a:pt x="0" y="0"/>
                  </a:moveTo>
                  <a:lnTo>
                    <a:pt x="220441" y="0"/>
                  </a:lnTo>
                  <a:lnTo>
                    <a:pt x="220441" y="334635"/>
                  </a:lnTo>
                  <a:lnTo>
                    <a:pt x="0" y="3346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4" name="Freeform 34"/>
            <p:cNvSpPr/>
            <p:nvPr/>
          </p:nvSpPr>
          <p:spPr>
            <a:xfrm>
              <a:off x="2558014" y="2609194"/>
              <a:ext cx="220441" cy="334635"/>
            </a:xfrm>
            <a:custGeom>
              <a:avLst/>
              <a:gdLst/>
              <a:ahLst/>
              <a:cxnLst/>
              <a:rect l="l" t="t" r="r" b="b"/>
              <a:pathLst>
                <a:path w="220441" h="334635">
                  <a:moveTo>
                    <a:pt x="0" y="0"/>
                  </a:moveTo>
                  <a:lnTo>
                    <a:pt x="220441" y="0"/>
                  </a:lnTo>
                  <a:lnTo>
                    <a:pt x="220441" y="334636"/>
                  </a:lnTo>
                  <a:lnTo>
                    <a:pt x="0" y="3346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5" name="Freeform 35"/>
            <p:cNvSpPr/>
            <p:nvPr/>
          </p:nvSpPr>
          <p:spPr>
            <a:xfrm>
              <a:off x="3063371" y="2947332"/>
              <a:ext cx="220441" cy="334635"/>
            </a:xfrm>
            <a:custGeom>
              <a:avLst/>
              <a:gdLst/>
              <a:ahLst/>
              <a:cxnLst/>
              <a:rect l="l" t="t" r="r" b="b"/>
              <a:pathLst>
                <a:path w="220441" h="334635">
                  <a:moveTo>
                    <a:pt x="0" y="0"/>
                  </a:moveTo>
                  <a:lnTo>
                    <a:pt x="220441" y="0"/>
                  </a:lnTo>
                  <a:lnTo>
                    <a:pt x="220441" y="334635"/>
                  </a:lnTo>
                  <a:lnTo>
                    <a:pt x="0" y="3346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6" name="Freeform 36"/>
            <p:cNvSpPr/>
            <p:nvPr/>
          </p:nvSpPr>
          <p:spPr>
            <a:xfrm>
              <a:off x="3612082" y="3587345"/>
              <a:ext cx="220441" cy="334635"/>
            </a:xfrm>
            <a:custGeom>
              <a:avLst/>
              <a:gdLst/>
              <a:ahLst/>
              <a:cxnLst/>
              <a:rect l="l" t="t" r="r" b="b"/>
              <a:pathLst>
                <a:path w="220441" h="334635">
                  <a:moveTo>
                    <a:pt x="0" y="0"/>
                  </a:moveTo>
                  <a:lnTo>
                    <a:pt x="220441" y="0"/>
                  </a:lnTo>
                  <a:lnTo>
                    <a:pt x="220441" y="334635"/>
                  </a:lnTo>
                  <a:lnTo>
                    <a:pt x="0" y="3346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7" name="TextBox 37"/>
            <p:cNvSpPr txBox="1"/>
            <p:nvPr/>
          </p:nvSpPr>
          <p:spPr>
            <a:xfrm>
              <a:off x="3476882" y="3594482"/>
              <a:ext cx="490840" cy="208904"/>
            </a:xfrm>
            <a:prstGeom prst="rect">
              <a:avLst/>
            </a:prstGeom>
          </p:spPr>
          <p:txBody>
            <a:bodyPr lIns="0" tIns="0" rIns="0" bIns="0" rtlCol="0" anchor="t">
              <a:spAutoFit/>
            </a:bodyPr>
            <a:lstStyle/>
            <a:p>
              <a:pPr algn="ctr">
                <a:lnSpc>
                  <a:spcPts val="857"/>
                </a:lnSpc>
              </a:pPr>
              <a:r>
                <a:rPr lang="en-US" sz="613">
                  <a:solidFill>
                    <a:srgbClr val="FFFFFF"/>
                  </a:solidFill>
                  <a:latin typeface="Barlow Ultra-Bold"/>
                </a:rPr>
                <a:t>10</a:t>
              </a:r>
            </a:p>
          </p:txBody>
        </p:sp>
        <p:sp>
          <p:nvSpPr>
            <p:cNvPr id="38" name="Freeform 38"/>
            <p:cNvSpPr/>
            <p:nvPr/>
          </p:nvSpPr>
          <p:spPr>
            <a:xfrm>
              <a:off x="3631323" y="3210762"/>
              <a:ext cx="193032" cy="293028"/>
            </a:xfrm>
            <a:custGeom>
              <a:avLst/>
              <a:gdLst/>
              <a:ahLst/>
              <a:cxnLst/>
              <a:rect l="l" t="t" r="r" b="b"/>
              <a:pathLst>
                <a:path w="193032" h="293028">
                  <a:moveTo>
                    <a:pt x="0" y="0"/>
                  </a:moveTo>
                  <a:lnTo>
                    <a:pt x="193032" y="0"/>
                  </a:lnTo>
                  <a:lnTo>
                    <a:pt x="193032" y="293028"/>
                  </a:lnTo>
                  <a:lnTo>
                    <a:pt x="0" y="2930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9" name="Freeform 39"/>
            <p:cNvSpPr/>
            <p:nvPr/>
          </p:nvSpPr>
          <p:spPr>
            <a:xfrm>
              <a:off x="2896844" y="3949518"/>
              <a:ext cx="193032" cy="293028"/>
            </a:xfrm>
            <a:custGeom>
              <a:avLst/>
              <a:gdLst/>
              <a:ahLst/>
              <a:cxnLst/>
              <a:rect l="l" t="t" r="r" b="b"/>
              <a:pathLst>
                <a:path w="193032" h="293028">
                  <a:moveTo>
                    <a:pt x="0" y="0"/>
                  </a:moveTo>
                  <a:lnTo>
                    <a:pt x="193032" y="0"/>
                  </a:lnTo>
                  <a:lnTo>
                    <a:pt x="193032" y="293028"/>
                  </a:lnTo>
                  <a:lnTo>
                    <a:pt x="0" y="2930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0" name="Freeform 40"/>
            <p:cNvSpPr/>
            <p:nvPr/>
          </p:nvSpPr>
          <p:spPr>
            <a:xfrm>
              <a:off x="4257359" y="4079684"/>
              <a:ext cx="193032" cy="293028"/>
            </a:xfrm>
            <a:custGeom>
              <a:avLst/>
              <a:gdLst/>
              <a:ahLst/>
              <a:cxnLst/>
              <a:rect l="l" t="t" r="r" b="b"/>
              <a:pathLst>
                <a:path w="193032" h="293028">
                  <a:moveTo>
                    <a:pt x="0" y="0"/>
                  </a:moveTo>
                  <a:lnTo>
                    <a:pt x="193032" y="0"/>
                  </a:lnTo>
                  <a:lnTo>
                    <a:pt x="193032" y="293028"/>
                  </a:lnTo>
                  <a:lnTo>
                    <a:pt x="0" y="2930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1" name="Freeform 41"/>
            <p:cNvSpPr/>
            <p:nvPr/>
          </p:nvSpPr>
          <p:spPr>
            <a:xfrm>
              <a:off x="4086109" y="3534440"/>
              <a:ext cx="193032" cy="293028"/>
            </a:xfrm>
            <a:custGeom>
              <a:avLst/>
              <a:gdLst/>
              <a:ahLst/>
              <a:cxnLst/>
              <a:rect l="l" t="t" r="r" b="b"/>
              <a:pathLst>
                <a:path w="193032" h="293028">
                  <a:moveTo>
                    <a:pt x="0" y="0"/>
                  </a:moveTo>
                  <a:lnTo>
                    <a:pt x="193033" y="0"/>
                  </a:lnTo>
                  <a:lnTo>
                    <a:pt x="193033" y="293027"/>
                  </a:lnTo>
                  <a:lnTo>
                    <a:pt x="0" y="2930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2" name="Freeform 42"/>
            <p:cNvSpPr/>
            <p:nvPr/>
          </p:nvSpPr>
          <p:spPr>
            <a:xfrm>
              <a:off x="3419048" y="2594214"/>
              <a:ext cx="193032" cy="293028"/>
            </a:xfrm>
            <a:custGeom>
              <a:avLst/>
              <a:gdLst/>
              <a:ahLst/>
              <a:cxnLst/>
              <a:rect l="l" t="t" r="r" b="b"/>
              <a:pathLst>
                <a:path w="193032" h="293028">
                  <a:moveTo>
                    <a:pt x="0" y="0"/>
                  </a:moveTo>
                  <a:lnTo>
                    <a:pt x="193032" y="0"/>
                  </a:lnTo>
                  <a:lnTo>
                    <a:pt x="193032" y="293028"/>
                  </a:lnTo>
                  <a:lnTo>
                    <a:pt x="0" y="2930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3" name="Freeform 43"/>
            <p:cNvSpPr/>
            <p:nvPr/>
          </p:nvSpPr>
          <p:spPr>
            <a:xfrm>
              <a:off x="3304018" y="3382682"/>
              <a:ext cx="193032" cy="293028"/>
            </a:xfrm>
            <a:custGeom>
              <a:avLst/>
              <a:gdLst/>
              <a:ahLst/>
              <a:cxnLst/>
              <a:rect l="l" t="t" r="r" b="b"/>
              <a:pathLst>
                <a:path w="193032" h="293028">
                  <a:moveTo>
                    <a:pt x="0" y="0"/>
                  </a:moveTo>
                  <a:lnTo>
                    <a:pt x="193032" y="0"/>
                  </a:lnTo>
                  <a:lnTo>
                    <a:pt x="193032" y="293028"/>
                  </a:lnTo>
                  <a:lnTo>
                    <a:pt x="0" y="2930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4" name="TextBox 44"/>
            <p:cNvSpPr txBox="1"/>
            <p:nvPr/>
          </p:nvSpPr>
          <p:spPr>
            <a:xfrm>
              <a:off x="8142922" y="6014266"/>
              <a:ext cx="417484" cy="161326"/>
            </a:xfrm>
            <a:prstGeom prst="rect">
              <a:avLst/>
            </a:prstGeom>
          </p:spPr>
          <p:txBody>
            <a:bodyPr lIns="0" tIns="0" rIns="0" bIns="0" rtlCol="0" anchor="t">
              <a:spAutoFit/>
            </a:bodyPr>
            <a:lstStyle/>
            <a:p>
              <a:pPr algn="ctr">
                <a:lnSpc>
                  <a:spcPts val="729"/>
                </a:lnSpc>
              </a:pPr>
              <a:r>
                <a:rPr lang="en-US" sz="521">
                  <a:solidFill>
                    <a:srgbClr val="FFFFFF"/>
                  </a:solidFill>
                  <a:latin typeface="Barlow Bold"/>
                </a:rPr>
                <a:t>5</a:t>
              </a:r>
            </a:p>
          </p:txBody>
        </p:sp>
        <p:sp>
          <p:nvSpPr>
            <p:cNvPr id="45" name="TextBox 45"/>
            <p:cNvSpPr txBox="1"/>
            <p:nvPr/>
          </p:nvSpPr>
          <p:spPr>
            <a:xfrm>
              <a:off x="8445410" y="6004530"/>
              <a:ext cx="334322" cy="139782"/>
            </a:xfrm>
            <a:prstGeom prst="rect">
              <a:avLst/>
            </a:prstGeom>
          </p:spPr>
          <p:txBody>
            <a:bodyPr lIns="0" tIns="0" rIns="0" bIns="0" rtlCol="0" anchor="t">
              <a:spAutoFit/>
            </a:bodyPr>
            <a:lstStyle/>
            <a:p>
              <a:pPr algn="ctr">
                <a:lnSpc>
                  <a:spcPts val="584"/>
                </a:lnSpc>
              </a:pPr>
              <a:r>
                <a:rPr lang="en-US" sz="417">
                  <a:solidFill>
                    <a:srgbClr val="FFFFFF"/>
                  </a:solidFill>
                  <a:latin typeface="Barlow Ultra-Bold"/>
                </a:rPr>
                <a:t>6</a:t>
              </a:r>
            </a:p>
          </p:txBody>
        </p:sp>
        <p:sp>
          <p:nvSpPr>
            <p:cNvPr id="46" name="TextBox 46"/>
            <p:cNvSpPr txBox="1"/>
            <p:nvPr/>
          </p:nvSpPr>
          <p:spPr>
            <a:xfrm>
              <a:off x="795464" y="3309854"/>
              <a:ext cx="490840" cy="204544"/>
            </a:xfrm>
            <a:prstGeom prst="rect">
              <a:avLst/>
            </a:prstGeom>
          </p:spPr>
          <p:txBody>
            <a:bodyPr lIns="0" tIns="0" rIns="0" bIns="0" rtlCol="0" anchor="t">
              <a:spAutoFit/>
            </a:bodyPr>
            <a:lstStyle/>
            <a:p>
              <a:pPr algn="ctr">
                <a:lnSpc>
                  <a:spcPts val="857"/>
                </a:lnSpc>
              </a:pPr>
              <a:r>
                <a:rPr lang="en-US" sz="613">
                  <a:solidFill>
                    <a:srgbClr val="FFFFFF"/>
                  </a:solidFill>
                  <a:latin typeface="Barlow Bold"/>
                </a:rPr>
                <a:t>7</a:t>
              </a:r>
            </a:p>
          </p:txBody>
        </p:sp>
        <p:sp>
          <p:nvSpPr>
            <p:cNvPr id="47" name="TextBox 47"/>
            <p:cNvSpPr txBox="1"/>
            <p:nvPr/>
          </p:nvSpPr>
          <p:spPr>
            <a:xfrm>
              <a:off x="1906556" y="2794824"/>
              <a:ext cx="490840" cy="204544"/>
            </a:xfrm>
            <a:prstGeom prst="rect">
              <a:avLst/>
            </a:prstGeom>
          </p:spPr>
          <p:txBody>
            <a:bodyPr lIns="0" tIns="0" rIns="0" bIns="0" rtlCol="0" anchor="t">
              <a:spAutoFit/>
            </a:bodyPr>
            <a:lstStyle/>
            <a:p>
              <a:pPr algn="ctr">
                <a:lnSpc>
                  <a:spcPts val="857"/>
                </a:lnSpc>
              </a:pPr>
              <a:r>
                <a:rPr lang="en-US" sz="613">
                  <a:solidFill>
                    <a:srgbClr val="FFFFFF"/>
                  </a:solidFill>
                  <a:latin typeface="Barlow Bold"/>
                </a:rPr>
                <a:t>7</a:t>
              </a:r>
            </a:p>
          </p:txBody>
        </p:sp>
        <p:sp>
          <p:nvSpPr>
            <p:cNvPr id="48" name="TextBox 48"/>
            <p:cNvSpPr txBox="1"/>
            <p:nvPr/>
          </p:nvSpPr>
          <p:spPr>
            <a:xfrm>
              <a:off x="1881576" y="2369794"/>
              <a:ext cx="490840" cy="204544"/>
            </a:xfrm>
            <a:prstGeom prst="rect">
              <a:avLst/>
            </a:prstGeom>
          </p:spPr>
          <p:txBody>
            <a:bodyPr lIns="0" tIns="0" rIns="0" bIns="0" rtlCol="0" anchor="t">
              <a:spAutoFit/>
            </a:bodyPr>
            <a:lstStyle/>
            <a:p>
              <a:pPr algn="ctr">
                <a:lnSpc>
                  <a:spcPts val="857"/>
                </a:lnSpc>
              </a:pPr>
              <a:r>
                <a:rPr lang="en-US" sz="613">
                  <a:solidFill>
                    <a:srgbClr val="FFFFFF"/>
                  </a:solidFill>
                  <a:latin typeface="Barlow Bold"/>
                </a:rPr>
                <a:t>7</a:t>
              </a:r>
            </a:p>
          </p:txBody>
        </p:sp>
        <p:sp>
          <p:nvSpPr>
            <p:cNvPr id="49" name="TextBox 49"/>
            <p:cNvSpPr txBox="1"/>
            <p:nvPr/>
          </p:nvSpPr>
          <p:spPr>
            <a:xfrm>
              <a:off x="1165228" y="3095600"/>
              <a:ext cx="490840" cy="208904"/>
            </a:xfrm>
            <a:prstGeom prst="rect">
              <a:avLst/>
            </a:prstGeom>
          </p:spPr>
          <p:txBody>
            <a:bodyPr lIns="0" tIns="0" rIns="0" bIns="0" rtlCol="0" anchor="t">
              <a:spAutoFit/>
            </a:bodyPr>
            <a:lstStyle/>
            <a:p>
              <a:pPr algn="ctr">
                <a:lnSpc>
                  <a:spcPts val="857"/>
                </a:lnSpc>
              </a:pPr>
              <a:r>
                <a:rPr lang="en-US" sz="613">
                  <a:solidFill>
                    <a:srgbClr val="FFFFFF"/>
                  </a:solidFill>
                  <a:latin typeface="Barlow Ultra-Bold"/>
                </a:rPr>
                <a:t>8</a:t>
              </a:r>
            </a:p>
          </p:txBody>
        </p:sp>
        <p:sp>
          <p:nvSpPr>
            <p:cNvPr id="50" name="TextBox 50"/>
            <p:cNvSpPr txBox="1"/>
            <p:nvPr/>
          </p:nvSpPr>
          <p:spPr>
            <a:xfrm>
              <a:off x="1165228" y="2359372"/>
              <a:ext cx="490840" cy="208904"/>
            </a:xfrm>
            <a:prstGeom prst="rect">
              <a:avLst/>
            </a:prstGeom>
          </p:spPr>
          <p:txBody>
            <a:bodyPr lIns="0" tIns="0" rIns="0" bIns="0" rtlCol="0" anchor="t">
              <a:spAutoFit/>
            </a:bodyPr>
            <a:lstStyle/>
            <a:p>
              <a:pPr algn="ctr">
                <a:lnSpc>
                  <a:spcPts val="857"/>
                </a:lnSpc>
              </a:pPr>
              <a:r>
                <a:rPr lang="en-US" sz="613">
                  <a:solidFill>
                    <a:srgbClr val="FFFFFF"/>
                  </a:solidFill>
                  <a:latin typeface="Barlow Ultra-Bold"/>
                </a:rPr>
                <a:t>8</a:t>
              </a:r>
            </a:p>
          </p:txBody>
        </p:sp>
        <p:sp>
          <p:nvSpPr>
            <p:cNvPr id="51" name="TextBox 51"/>
            <p:cNvSpPr txBox="1"/>
            <p:nvPr/>
          </p:nvSpPr>
          <p:spPr>
            <a:xfrm>
              <a:off x="1670190" y="2995030"/>
              <a:ext cx="290870" cy="117340"/>
            </a:xfrm>
            <a:prstGeom prst="rect">
              <a:avLst/>
            </a:prstGeom>
          </p:spPr>
          <p:txBody>
            <a:bodyPr lIns="0" tIns="0" rIns="0" bIns="0" rtlCol="0" anchor="t">
              <a:spAutoFit/>
            </a:bodyPr>
            <a:lstStyle/>
            <a:p>
              <a:pPr algn="ctr">
                <a:lnSpc>
                  <a:spcPts val="508"/>
                </a:lnSpc>
              </a:pPr>
              <a:r>
                <a:rPr lang="en-US" sz="363">
                  <a:solidFill>
                    <a:srgbClr val="FFFFFF"/>
                  </a:solidFill>
                  <a:latin typeface="Barlow Ultra-Bold"/>
                </a:rPr>
                <a:t>8</a:t>
              </a:r>
            </a:p>
          </p:txBody>
        </p:sp>
        <p:sp>
          <p:nvSpPr>
            <p:cNvPr id="52" name="TextBox 52"/>
            <p:cNvSpPr txBox="1"/>
            <p:nvPr/>
          </p:nvSpPr>
          <p:spPr>
            <a:xfrm>
              <a:off x="1746380" y="3880968"/>
              <a:ext cx="490840" cy="208904"/>
            </a:xfrm>
            <a:prstGeom prst="rect">
              <a:avLst/>
            </a:prstGeom>
          </p:spPr>
          <p:txBody>
            <a:bodyPr lIns="0" tIns="0" rIns="0" bIns="0" rtlCol="0" anchor="t">
              <a:spAutoFit/>
            </a:bodyPr>
            <a:lstStyle/>
            <a:p>
              <a:pPr algn="ctr">
                <a:lnSpc>
                  <a:spcPts val="857"/>
                </a:lnSpc>
              </a:pPr>
              <a:r>
                <a:rPr lang="en-US" sz="613">
                  <a:solidFill>
                    <a:srgbClr val="FFFFFF"/>
                  </a:solidFill>
                  <a:latin typeface="Barlow Ultra-Bold"/>
                </a:rPr>
                <a:t>8</a:t>
              </a:r>
            </a:p>
          </p:txBody>
        </p:sp>
        <p:sp>
          <p:nvSpPr>
            <p:cNvPr id="53" name="TextBox 53"/>
            <p:cNvSpPr txBox="1"/>
            <p:nvPr/>
          </p:nvSpPr>
          <p:spPr>
            <a:xfrm>
              <a:off x="1626024" y="2629340"/>
              <a:ext cx="309936" cy="118750"/>
            </a:xfrm>
            <a:prstGeom prst="rect">
              <a:avLst/>
            </a:prstGeom>
          </p:spPr>
          <p:txBody>
            <a:bodyPr lIns="0" tIns="0" rIns="0" bIns="0" rtlCol="0" anchor="t">
              <a:spAutoFit/>
            </a:bodyPr>
            <a:lstStyle/>
            <a:p>
              <a:pPr algn="ctr">
                <a:lnSpc>
                  <a:spcPts val="541"/>
                </a:lnSpc>
              </a:pPr>
              <a:r>
                <a:rPr lang="en-US" sz="387">
                  <a:solidFill>
                    <a:srgbClr val="FFFFFF"/>
                  </a:solidFill>
                  <a:latin typeface="Barlow Ultra-Bold"/>
                </a:rPr>
                <a:t>8</a:t>
              </a:r>
            </a:p>
          </p:txBody>
        </p:sp>
        <p:sp>
          <p:nvSpPr>
            <p:cNvPr id="54" name="TextBox 54"/>
            <p:cNvSpPr txBox="1"/>
            <p:nvPr/>
          </p:nvSpPr>
          <p:spPr>
            <a:xfrm>
              <a:off x="855728" y="3818994"/>
              <a:ext cx="490840" cy="208904"/>
            </a:xfrm>
            <a:prstGeom prst="rect">
              <a:avLst/>
            </a:prstGeom>
          </p:spPr>
          <p:txBody>
            <a:bodyPr lIns="0" tIns="0" rIns="0" bIns="0" rtlCol="0" anchor="t">
              <a:spAutoFit/>
            </a:bodyPr>
            <a:lstStyle/>
            <a:p>
              <a:pPr algn="ctr">
                <a:lnSpc>
                  <a:spcPts val="857"/>
                </a:lnSpc>
              </a:pPr>
              <a:r>
                <a:rPr lang="en-US" sz="613">
                  <a:solidFill>
                    <a:srgbClr val="FFFFFF"/>
                  </a:solidFill>
                  <a:latin typeface="Barlow Ultra-Bold"/>
                </a:rPr>
                <a:t>8</a:t>
              </a:r>
            </a:p>
          </p:txBody>
        </p:sp>
        <p:sp>
          <p:nvSpPr>
            <p:cNvPr id="55" name="TextBox 55"/>
            <p:cNvSpPr txBox="1"/>
            <p:nvPr/>
          </p:nvSpPr>
          <p:spPr>
            <a:xfrm>
              <a:off x="1626024" y="3477236"/>
              <a:ext cx="367346" cy="142090"/>
            </a:xfrm>
            <a:prstGeom prst="rect">
              <a:avLst/>
            </a:prstGeom>
          </p:spPr>
          <p:txBody>
            <a:bodyPr lIns="0" tIns="0" rIns="0" bIns="0" rtlCol="0" anchor="t">
              <a:spAutoFit/>
            </a:bodyPr>
            <a:lstStyle/>
            <a:p>
              <a:pPr algn="ctr">
                <a:lnSpc>
                  <a:spcPts val="642"/>
                </a:lnSpc>
              </a:pPr>
              <a:r>
                <a:rPr lang="en-US" sz="458">
                  <a:solidFill>
                    <a:srgbClr val="FFFFFF"/>
                  </a:solidFill>
                  <a:latin typeface="Barlow Ultra-Bold"/>
                </a:rPr>
                <a:t>8</a:t>
              </a:r>
            </a:p>
          </p:txBody>
        </p:sp>
        <p:sp>
          <p:nvSpPr>
            <p:cNvPr id="56" name="TextBox 56"/>
            <p:cNvSpPr txBox="1"/>
            <p:nvPr/>
          </p:nvSpPr>
          <p:spPr>
            <a:xfrm>
              <a:off x="7099548" y="3373828"/>
              <a:ext cx="490840" cy="204544"/>
            </a:xfrm>
            <a:prstGeom prst="rect">
              <a:avLst/>
            </a:prstGeom>
          </p:spPr>
          <p:txBody>
            <a:bodyPr lIns="0" tIns="0" rIns="0" bIns="0" rtlCol="0" anchor="t">
              <a:spAutoFit/>
            </a:bodyPr>
            <a:lstStyle/>
            <a:p>
              <a:pPr algn="ctr">
                <a:lnSpc>
                  <a:spcPts val="857"/>
                </a:lnSpc>
              </a:pPr>
              <a:r>
                <a:rPr lang="en-US" sz="613">
                  <a:solidFill>
                    <a:srgbClr val="FFFFFF"/>
                  </a:solidFill>
                  <a:latin typeface="Barlow Bold"/>
                </a:rPr>
                <a:t>9</a:t>
              </a:r>
            </a:p>
          </p:txBody>
        </p:sp>
        <p:sp>
          <p:nvSpPr>
            <p:cNvPr id="57" name="TextBox 57"/>
            <p:cNvSpPr txBox="1"/>
            <p:nvPr/>
          </p:nvSpPr>
          <p:spPr>
            <a:xfrm>
              <a:off x="7683606" y="3146460"/>
              <a:ext cx="490840" cy="204544"/>
            </a:xfrm>
            <a:prstGeom prst="rect">
              <a:avLst/>
            </a:prstGeom>
          </p:spPr>
          <p:txBody>
            <a:bodyPr lIns="0" tIns="0" rIns="0" bIns="0" rtlCol="0" anchor="t">
              <a:spAutoFit/>
            </a:bodyPr>
            <a:lstStyle/>
            <a:p>
              <a:pPr algn="ctr">
                <a:lnSpc>
                  <a:spcPts val="857"/>
                </a:lnSpc>
              </a:pPr>
              <a:r>
                <a:rPr lang="en-US" sz="613">
                  <a:solidFill>
                    <a:srgbClr val="FFFFFF"/>
                  </a:solidFill>
                  <a:latin typeface="Barlow Bold"/>
                </a:rPr>
                <a:t>9</a:t>
              </a:r>
            </a:p>
          </p:txBody>
        </p:sp>
        <p:sp>
          <p:nvSpPr>
            <p:cNvPr id="58" name="TextBox 58"/>
            <p:cNvSpPr txBox="1"/>
            <p:nvPr/>
          </p:nvSpPr>
          <p:spPr>
            <a:xfrm>
              <a:off x="7275074" y="2581934"/>
              <a:ext cx="490840" cy="204544"/>
            </a:xfrm>
            <a:prstGeom prst="rect">
              <a:avLst/>
            </a:prstGeom>
          </p:spPr>
          <p:txBody>
            <a:bodyPr lIns="0" tIns="0" rIns="0" bIns="0" rtlCol="0" anchor="t">
              <a:spAutoFit/>
            </a:bodyPr>
            <a:lstStyle/>
            <a:p>
              <a:pPr algn="ctr">
                <a:lnSpc>
                  <a:spcPts val="857"/>
                </a:lnSpc>
              </a:pPr>
              <a:r>
                <a:rPr lang="en-US" sz="613">
                  <a:solidFill>
                    <a:srgbClr val="FFFFFF"/>
                  </a:solidFill>
                  <a:latin typeface="Barlow Bold"/>
                </a:rPr>
                <a:t>9</a:t>
              </a:r>
            </a:p>
          </p:txBody>
        </p:sp>
        <p:sp>
          <p:nvSpPr>
            <p:cNvPr id="59" name="TextBox 59"/>
            <p:cNvSpPr txBox="1"/>
            <p:nvPr/>
          </p:nvSpPr>
          <p:spPr>
            <a:xfrm>
              <a:off x="7438186" y="5428024"/>
              <a:ext cx="490840" cy="204544"/>
            </a:xfrm>
            <a:prstGeom prst="rect">
              <a:avLst/>
            </a:prstGeom>
          </p:spPr>
          <p:txBody>
            <a:bodyPr lIns="0" tIns="0" rIns="0" bIns="0" rtlCol="0" anchor="t">
              <a:spAutoFit/>
            </a:bodyPr>
            <a:lstStyle/>
            <a:p>
              <a:pPr algn="ctr">
                <a:lnSpc>
                  <a:spcPts val="857"/>
                </a:lnSpc>
              </a:pPr>
              <a:r>
                <a:rPr lang="en-US" sz="613">
                  <a:solidFill>
                    <a:srgbClr val="FFFFFF"/>
                  </a:solidFill>
                  <a:latin typeface="Barlow Bold"/>
                </a:rPr>
                <a:t>9</a:t>
              </a:r>
            </a:p>
          </p:txBody>
        </p:sp>
        <p:sp>
          <p:nvSpPr>
            <p:cNvPr id="60" name="TextBox 60"/>
            <p:cNvSpPr txBox="1"/>
            <p:nvPr/>
          </p:nvSpPr>
          <p:spPr>
            <a:xfrm>
              <a:off x="6989328" y="2924780"/>
              <a:ext cx="490840" cy="204544"/>
            </a:xfrm>
            <a:prstGeom prst="rect">
              <a:avLst/>
            </a:prstGeom>
          </p:spPr>
          <p:txBody>
            <a:bodyPr lIns="0" tIns="0" rIns="0" bIns="0" rtlCol="0" anchor="t">
              <a:spAutoFit/>
            </a:bodyPr>
            <a:lstStyle/>
            <a:p>
              <a:pPr algn="ctr">
                <a:lnSpc>
                  <a:spcPts val="857"/>
                </a:lnSpc>
              </a:pPr>
              <a:r>
                <a:rPr lang="en-US" sz="613">
                  <a:solidFill>
                    <a:srgbClr val="FFFFFF"/>
                  </a:solidFill>
                  <a:latin typeface="Barlow Bold"/>
                </a:rPr>
                <a:t>9</a:t>
              </a:r>
            </a:p>
          </p:txBody>
        </p:sp>
        <p:sp>
          <p:nvSpPr>
            <p:cNvPr id="61" name="TextBox 61"/>
            <p:cNvSpPr txBox="1"/>
            <p:nvPr/>
          </p:nvSpPr>
          <p:spPr>
            <a:xfrm>
              <a:off x="1991798" y="4104564"/>
              <a:ext cx="490840" cy="208904"/>
            </a:xfrm>
            <a:prstGeom prst="rect">
              <a:avLst/>
            </a:prstGeom>
          </p:spPr>
          <p:txBody>
            <a:bodyPr lIns="0" tIns="0" rIns="0" bIns="0" rtlCol="0" anchor="t">
              <a:spAutoFit/>
            </a:bodyPr>
            <a:lstStyle/>
            <a:p>
              <a:pPr algn="ctr">
                <a:lnSpc>
                  <a:spcPts val="857"/>
                </a:lnSpc>
              </a:pPr>
              <a:r>
                <a:rPr lang="en-US" sz="613">
                  <a:solidFill>
                    <a:srgbClr val="FFFFFF"/>
                  </a:solidFill>
                  <a:latin typeface="Barlow Ultra-Bold"/>
                </a:rPr>
                <a:t>10</a:t>
              </a:r>
            </a:p>
          </p:txBody>
        </p:sp>
        <p:sp>
          <p:nvSpPr>
            <p:cNvPr id="62" name="TextBox 62"/>
            <p:cNvSpPr txBox="1"/>
            <p:nvPr/>
          </p:nvSpPr>
          <p:spPr>
            <a:xfrm>
              <a:off x="1201488" y="4045212"/>
              <a:ext cx="490840" cy="208904"/>
            </a:xfrm>
            <a:prstGeom prst="rect">
              <a:avLst/>
            </a:prstGeom>
          </p:spPr>
          <p:txBody>
            <a:bodyPr lIns="0" tIns="0" rIns="0" bIns="0" rtlCol="0" anchor="t">
              <a:spAutoFit/>
            </a:bodyPr>
            <a:lstStyle/>
            <a:p>
              <a:pPr algn="ctr">
                <a:lnSpc>
                  <a:spcPts val="857"/>
                </a:lnSpc>
              </a:pPr>
              <a:r>
                <a:rPr lang="en-US" sz="613">
                  <a:solidFill>
                    <a:srgbClr val="FFFFFF"/>
                  </a:solidFill>
                  <a:latin typeface="Barlow Ultra-Bold"/>
                </a:rPr>
                <a:t>10</a:t>
              </a:r>
            </a:p>
          </p:txBody>
        </p:sp>
        <p:sp>
          <p:nvSpPr>
            <p:cNvPr id="63" name="TextBox 63"/>
            <p:cNvSpPr txBox="1"/>
            <p:nvPr/>
          </p:nvSpPr>
          <p:spPr>
            <a:xfrm>
              <a:off x="245404" y="3937244"/>
              <a:ext cx="490840" cy="208904"/>
            </a:xfrm>
            <a:prstGeom prst="rect">
              <a:avLst/>
            </a:prstGeom>
          </p:spPr>
          <p:txBody>
            <a:bodyPr lIns="0" tIns="0" rIns="0" bIns="0" rtlCol="0" anchor="t">
              <a:spAutoFit/>
            </a:bodyPr>
            <a:lstStyle/>
            <a:p>
              <a:pPr algn="ctr">
                <a:lnSpc>
                  <a:spcPts val="857"/>
                </a:lnSpc>
              </a:pPr>
              <a:r>
                <a:rPr lang="en-US" sz="613">
                  <a:solidFill>
                    <a:srgbClr val="FFFFFF"/>
                  </a:solidFill>
                  <a:latin typeface="Barlow Ultra-Bold"/>
                </a:rPr>
                <a:t>10</a:t>
              </a:r>
            </a:p>
          </p:txBody>
        </p:sp>
        <p:sp>
          <p:nvSpPr>
            <p:cNvPr id="64" name="TextBox 64"/>
            <p:cNvSpPr txBox="1"/>
            <p:nvPr/>
          </p:nvSpPr>
          <p:spPr>
            <a:xfrm>
              <a:off x="3587104" y="4082364"/>
              <a:ext cx="490840" cy="208904"/>
            </a:xfrm>
            <a:prstGeom prst="rect">
              <a:avLst/>
            </a:prstGeom>
          </p:spPr>
          <p:txBody>
            <a:bodyPr lIns="0" tIns="0" rIns="0" bIns="0" rtlCol="0" anchor="t">
              <a:spAutoFit/>
            </a:bodyPr>
            <a:lstStyle/>
            <a:p>
              <a:pPr algn="ctr">
                <a:lnSpc>
                  <a:spcPts val="857"/>
                </a:lnSpc>
              </a:pPr>
              <a:r>
                <a:rPr lang="en-US" sz="613">
                  <a:solidFill>
                    <a:srgbClr val="FFFFFF"/>
                  </a:solidFill>
                  <a:latin typeface="Barlow Ultra-Bold"/>
                </a:rPr>
                <a:t>10</a:t>
              </a:r>
            </a:p>
          </p:txBody>
        </p:sp>
        <p:sp>
          <p:nvSpPr>
            <p:cNvPr id="65" name="TextBox 65"/>
            <p:cNvSpPr txBox="1"/>
            <p:nvPr/>
          </p:nvSpPr>
          <p:spPr>
            <a:xfrm>
              <a:off x="2287620" y="3098520"/>
              <a:ext cx="490840" cy="208904"/>
            </a:xfrm>
            <a:prstGeom prst="rect">
              <a:avLst/>
            </a:prstGeom>
          </p:spPr>
          <p:txBody>
            <a:bodyPr lIns="0" tIns="0" rIns="0" bIns="0" rtlCol="0" anchor="t">
              <a:spAutoFit/>
            </a:bodyPr>
            <a:lstStyle/>
            <a:p>
              <a:pPr algn="ctr">
                <a:lnSpc>
                  <a:spcPts val="857"/>
                </a:lnSpc>
              </a:pPr>
              <a:r>
                <a:rPr lang="en-US" sz="613">
                  <a:solidFill>
                    <a:srgbClr val="FFFFFF"/>
                  </a:solidFill>
                  <a:latin typeface="Barlow Ultra-Bold"/>
                </a:rPr>
                <a:t>10</a:t>
              </a:r>
            </a:p>
          </p:txBody>
        </p:sp>
        <p:sp>
          <p:nvSpPr>
            <p:cNvPr id="66" name="TextBox 66"/>
            <p:cNvSpPr txBox="1"/>
            <p:nvPr/>
          </p:nvSpPr>
          <p:spPr>
            <a:xfrm>
              <a:off x="2422816" y="2616332"/>
              <a:ext cx="490840" cy="208904"/>
            </a:xfrm>
            <a:prstGeom prst="rect">
              <a:avLst/>
            </a:prstGeom>
          </p:spPr>
          <p:txBody>
            <a:bodyPr lIns="0" tIns="0" rIns="0" bIns="0" rtlCol="0" anchor="t">
              <a:spAutoFit/>
            </a:bodyPr>
            <a:lstStyle/>
            <a:p>
              <a:pPr algn="ctr">
                <a:lnSpc>
                  <a:spcPts val="857"/>
                </a:lnSpc>
              </a:pPr>
              <a:r>
                <a:rPr lang="en-US" sz="613">
                  <a:solidFill>
                    <a:srgbClr val="FFFFFF"/>
                  </a:solidFill>
                  <a:latin typeface="Barlow Ultra-Bold"/>
                </a:rPr>
                <a:t>10</a:t>
              </a:r>
            </a:p>
          </p:txBody>
        </p:sp>
        <p:sp>
          <p:nvSpPr>
            <p:cNvPr id="67" name="TextBox 67"/>
            <p:cNvSpPr txBox="1"/>
            <p:nvPr/>
          </p:nvSpPr>
          <p:spPr>
            <a:xfrm>
              <a:off x="2928174" y="2954468"/>
              <a:ext cx="490840" cy="208904"/>
            </a:xfrm>
            <a:prstGeom prst="rect">
              <a:avLst/>
            </a:prstGeom>
          </p:spPr>
          <p:txBody>
            <a:bodyPr lIns="0" tIns="0" rIns="0" bIns="0" rtlCol="0" anchor="t">
              <a:spAutoFit/>
            </a:bodyPr>
            <a:lstStyle/>
            <a:p>
              <a:pPr algn="ctr">
                <a:lnSpc>
                  <a:spcPts val="857"/>
                </a:lnSpc>
              </a:pPr>
              <a:r>
                <a:rPr lang="en-US" sz="613">
                  <a:solidFill>
                    <a:srgbClr val="FFFFFF"/>
                  </a:solidFill>
                  <a:latin typeface="Barlow Ultra-Bold"/>
                </a:rPr>
                <a:t>10</a:t>
              </a:r>
            </a:p>
          </p:txBody>
        </p:sp>
        <p:sp>
          <p:nvSpPr>
            <p:cNvPr id="68" name="TextBox 68"/>
            <p:cNvSpPr txBox="1"/>
            <p:nvPr/>
          </p:nvSpPr>
          <p:spPr>
            <a:xfrm>
              <a:off x="3512934" y="3214644"/>
              <a:ext cx="429810" cy="185178"/>
            </a:xfrm>
            <a:prstGeom prst="rect">
              <a:avLst/>
            </a:prstGeom>
          </p:spPr>
          <p:txBody>
            <a:bodyPr lIns="0" tIns="0" rIns="0" bIns="0" rtlCol="0" anchor="t">
              <a:spAutoFit/>
            </a:bodyPr>
            <a:lstStyle/>
            <a:p>
              <a:pPr algn="ctr">
                <a:lnSpc>
                  <a:spcPts val="751"/>
                </a:lnSpc>
              </a:pPr>
              <a:r>
                <a:rPr lang="en-US" sz="536">
                  <a:solidFill>
                    <a:srgbClr val="FFFFFF"/>
                  </a:solidFill>
                  <a:latin typeface="Barlow Ultra-Bold"/>
                </a:rPr>
                <a:t>10</a:t>
              </a:r>
            </a:p>
          </p:txBody>
        </p:sp>
        <p:sp>
          <p:nvSpPr>
            <p:cNvPr id="69" name="TextBox 69"/>
            <p:cNvSpPr txBox="1"/>
            <p:nvPr/>
          </p:nvSpPr>
          <p:spPr>
            <a:xfrm>
              <a:off x="2778454" y="3953398"/>
              <a:ext cx="429810" cy="185178"/>
            </a:xfrm>
            <a:prstGeom prst="rect">
              <a:avLst/>
            </a:prstGeom>
          </p:spPr>
          <p:txBody>
            <a:bodyPr lIns="0" tIns="0" rIns="0" bIns="0" rtlCol="0" anchor="t">
              <a:spAutoFit/>
            </a:bodyPr>
            <a:lstStyle/>
            <a:p>
              <a:pPr algn="ctr">
                <a:lnSpc>
                  <a:spcPts val="751"/>
                </a:lnSpc>
              </a:pPr>
              <a:r>
                <a:rPr lang="en-US" sz="536">
                  <a:solidFill>
                    <a:srgbClr val="FFFFFF"/>
                  </a:solidFill>
                  <a:latin typeface="Barlow Ultra-Bold"/>
                </a:rPr>
                <a:t>10</a:t>
              </a:r>
            </a:p>
          </p:txBody>
        </p:sp>
        <p:sp>
          <p:nvSpPr>
            <p:cNvPr id="70" name="TextBox 70"/>
            <p:cNvSpPr txBox="1"/>
            <p:nvPr/>
          </p:nvSpPr>
          <p:spPr>
            <a:xfrm>
              <a:off x="4138970" y="4083564"/>
              <a:ext cx="429810" cy="185178"/>
            </a:xfrm>
            <a:prstGeom prst="rect">
              <a:avLst/>
            </a:prstGeom>
          </p:spPr>
          <p:txBody>
            <a:bodyPr lIns="0" tIns="0" rIns="0" bIns="0" rtlCol="0" anchor="t">
              <a:spAutoFit/>
            </a:bodyPr>
            <a:lstStyle/>
            <a:p>
              <a:pPr algn="ctr">
                <a:lnSpc>
                  <a:spcPts val="751"/>
                </a:lnSpc>
              </a:pPr>
              <a:r>
                <a:rPr lang="en-US" sz="536">
                  <a:solidFill>
                    <a:srgbClr val="FFFFFF"/>
                  </a:solidFill>
                  <a:latin typeface="Barlow Ultra-Bold"/>
                </a:rPr>
                <a:t>10</a:t>
              </a:r>
            </a:p>
          </p:txBody>
        </p:sp>
        <p:sp>
          <p:nvSpPr>
            <p:cNvPr id="71" name="TextBox 71"/>
            <p:cNvSpPr txBox="1"/>
            <p:nvPr/>
          </p:nvSpPr>
          <p:spPr>
            <a:xfrm>
              <a:off x="3967722" y="3538320"/>
              <a:ext cx="429810" cy="185178"/>
            </a:xfrm>
            <a:prstGeom prst="rect">
              <a:avLst/>
            </a:prstGeom>
          </p:spPr>
          <p:txBody>
            <a:bodyPr lIns="0" tIns="0" rIns="0" bIns="0" rtlCol="0" anchor="t">
              <a:spAutoFit/>
            </a:bodyPr>
            <a:lstStyle/>
            <a:p>
              <a:pPr algn="ctr">
                <a:lnSpc>
                  <a:spcPts val="751"/>
                </a:lnSpc>
              </a:pPr>
              <a:r>
                <a:rPr lang="en-US" sz="536">
                  <a:solidFill>
                    <a:srgbClr val="FFFFFF"/>
                  </a:solidFill>
                  <a:latin typeface="Barlow Ultra-Bold"/>
                </a:rPr>
                <a:t>10</a:t>
              </a:r>
            </a:p>
          </p:txBody>
        </p:sp>
        <p:sp>
          <p:nvSpPr>
            <p:cNvPr id="72" name="TextBox 72"/>
            <p:cNvSpPr txBox="1"/>
            <p:nvPr/>
          </p:nvSpPr>
          <p:spPr>
            <a:xfrm>
              <a:off x="3300660" y="2598094"/>
              <a:ext cx="429810" cy="185178"/>
            </a:xfrm>
            <a:prstGeom prst="rect">
              <a:avLst/>
            </a:prstGeom>
          </p:spPr>
          <p:txBody>
            <a:bodyPr lIns="0" tIns="0" rIns="0" bIns="0" rtlCol="0" anchor="t">
              <a:spAutoFit/>
            </a:bodyPr>
            <a:lstStyle/>
            <a:p>
              <a:pPr algn="ctr">
                <a:lnSpc>
                  <a:spcPts val="751"/>
                </a:lnSpc>
              </a:pPr>
              <a:r>
                <a:rPr lang="en-US" sz="536">
                  <a:solidFill>
                    <a:srgbClr val="FFFFFF"/>
                  </a:solidFill>
                  <a:latin typeface="Barlow Ultra-Bold"/>
                </a:rPr>
                <a:t>10</a:t>
              </a:r>
            </a:p>
          </p:txBody>
        </p:sp>
        <p:sp>
          <p:nvSpPr>
            <p:cNvPr id="73" name="TextBox 73"/>
            <p:cNvSpPr txBox="1"/>
            <p:nvPr/>
          </p:nvSpPr>
          <p:spPr>
            <a:xfrm>
              <a:off x="3185630" y="3386562"/>
              <a:ext cx="429810" cy="185178"/>
            </a:xfrm>
            <a:prstGeom prst="rect">
              <a:avLst/>
            </a:prstGeom>
          </p:spPr>
          <p:txBody>
            <a:bodyPr lIns="0" tIns="0" rIns="0" bIns="0" rtlCol="0" anchor="t">
              <a:spAutoFit/>
            </a:bodyPr>
            <a:lstStyle/>
            <a:p>
              <a:pPr algn="ctr">
                <a:lnSpc>
                  <a:spcPts val="751"/>
                </a:lnSpc>
              </a:pPr>
              <a:r>
                <a:rPr lang="en-US" sz="536">
                  <a:solidFill>
                    <a:srgbClr val="FFFFFF"/>
                  </a:solidFill>
                  <a:latin typeface="Barlow Ultra-Bold"/>
                </a:rPr>
                <a:t>10</a:t>
              </a:r>
            </a:p>
          </p:txBody>
        </p:sp>
        <p:sp>
          <p:nvSpPr>
            <p:cNvPr id="74" name="TextBox 74"/>
            <p:cNvSpPr txBox="1"/>
            <p:nvPr/>
          </p:nvSpPr>
          <p:spPr>
            <a:xfrm>
              <a:off x="2961806" y="5215084"/>
              <a:ext cx="480742" cy="188898"/>
            </a:xfrm>
            <a:prstGeom prst="rect">
              <a:avLst/>
            </a:prstGeom>
          </p:spPr>
          <p:txBody>
            <a:bodyPr lIns="0" tIns="0" rIns="0" bIns="0" rtlCol="0" anchor="t">
              <a:spAutoFit/>
            </a:bodyPr>
            <a:lstStyle/>
            <a:p>
              <a:pPr algn="ctr">
                <a:lnSpc>
                  <a:spcPts val="840"/>
                </a:lnSpc>
              </a:pPr>
              <a:r>
                <a:rPr lang="en-US" sz="600">
                  <a:solidFill>
                    <a:srgbClr val="FFFFFF"/>
                  </a:solidFill>
                  <a:latin typeface="Barlow Ultra-Bold"/>
                </a:rPr>
                <a:t>1</a:t>
              </a:r>
            </a:p>
          </p:txBody>
        </p:sp>
        <p:sp>
          <p:nvSpPr>
            <p:cNvPr id="75" name="TextBox 75"/>
            <p:cNvSpPr txBox="1"/>
            <p:nvPr/>
          </p:nvSpPr>
          <p:spPr>
            <a:xfrm>
              <a:off x="3372198" y="5216324"/>
              <a:ext cx="480742" cy="184666"/>
            </a:xfrm>
            <a:prstGeom prst="rect">
              <a:avLst/>
            </a:prstGeom>
          </p:spPr>
          <p:txBody>
            <a:bodyPr lIns="0" tIns="0" rIns="0" bIns="0" rtlCol="0" anchor="t">
              <a:spAutoFit/>
            </a:bodyPr>
            <a:lstStyle/>
            <a:p>
              <a:pPr algn="ctr">
                <a:lnSpc>
                  <a:spcPts val="840"/>
                </a:lnSpc>
              </a:pPr>
              <a:r>
                <a:rPr lang="en-US" sz="600">
                  <a:solidFill>
                    <a:srgbClr val="FFFFFF"/>
                  </a:solidFill>
                  <a:latin typeface="Barlow Bold"/>
                </a:rPr>
                <a:t>2</a:t>
              </a:r>
            </a:p>
          </p:txBody>
        </p:sp>
        <p:sp>
          <p:nvSpPr>
            <p:cNvPr id="76" name="Freeform 76"/>
            <p:cNvSpPr/>
            <p:nvPr/>
          </p:nvSpPr>
          <p:spPr>
            <a:xfrm>
              <a:off x="3479150" y="6680059"/>
              <a:ext cx="215907" cy="327752"/>
            </a:xfrm>
            <a:custGeom>
              <a:avLst/>
              <a:gdLst/>
              <a:ahLst/>
              <a:cxnLst/>
              <a:rect l="l" t="t" r="r" b="b"/>
              <a:pathLst>
                <a:path w="215907" h="327752">
                  <a:moveTo>
                    <a:pt x="0" y="0"/>
                  </a:moveTo>
                  <a:lnTo>
                    <a:pt x="215907" y="0"/>
                  </a:lnTo>
                  <a:lnTo>
                    <a:pt x="215907" y="327752"/>
                  </a:lnTo>
                  <a:lnTo>
                    <a:pt x="0" y="32775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7" name="Freeform 77"/>
            <p:cNvSpPr/>
            <p:nvPr/>
          </p:nvSpPr>
          <p:spPr>
            <a:xfrm>
              <a:off x="3815832" y="6520042"/>
              <a:ext cx="234376" cy="355789"/>
            </a:xfrm>
            <a:custGeom>
              <a:avLst/>
              <a:gdLst/>
              <a:ahLst/>
              <a:cxnLst/>
              <a:rect l="l" t="t" r="r" b="b"/>
              <a:pathLst>
                <a:path w="234376" h="355789">
                  <a:moveTo>
                    <a:pt x="0" y="0"/>
                  </a:moveTo>
                  <a:lnTo>
                    <a:pt x="234376" y="0"/>
                  </a:lnTo>
                  <a:lnTo>
                    <a:pt x="234376" y="355789"/>
                  </a:lnTo>
                  <a:lnTo>
                    <a:pt x="0" y="35578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8" name="Freeform 78"/>
            <p:cNvSpPr/>
            <p:nvPr/>
          </p:nvSpPr>
          <p:spPr>
            <a:xfrm>
              <a:off x="3340682" y="7015922"/>
              <a:ext cx="215907" cy="327752"/>
            </a:xfrm>
            <a:custGeom>
              <a:avLst/>
              <a:gdLst/>
              <a:ahLst/>
              <a:cxnLst/>
              <a:rect l="l" t="t" r="r" b="b"/>
              <a:pathLst>
                <a:path w="215907" h="327752">
                  <a:moveTo>
                    <a:pt x="0" y="0"/>
                  </a:moveTo>
                  <a:lnTo>
                    <a:pt x="215906" y="0"/>
                  </a:lnTo>
                  <a:lnTo>
                    <a:pt x="215906" y="327751"/>
                  </a:lnTo>
                  <a:lnTo>
                    <a:pt x="0" y="3277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9" name="TextBox 79"/>
            <p:cNvSpPr txBox="1"/>
            <p:nvPr/>
          </p:nvSpPr>
          <p:spPr>
            <a:xfrm>
              <a:off x="3208264" y="7020658"/>
              <a:ext cx="480742" cy="188898"/>
            </a:xfrm>
            <a:prstGeom prst="rect">
              <a:avLst/>
            </a:prstGeom>
          </p:spPr>
          <p:txBody>
            <a:bodyPr lIns="0" tIns="0" rIns="0" bIns="0" rtlCol="0" anchor="t">
              <a:spAutoFit/>
            </a:bodyPr>
            <a:lstStyle/>
            <a:p>
              <a:pPr algn="ctr">
                <a:lnSpc>
                  <a:spcPts val="840"/>
                </a:lnSpc>
              </a:pPr>
              <a:r>
                <a:rPr lang="en-US" sz="600">
                  <a:solidFill>
                    <a:srgbClr val="FFFFFF"/>
                  </a:solidFill>
                  <a:latin typeface="Barlow Ultra-Bold"/>
                </a:rPr>
                <a:t>1</a:t>
              </a:r>
            </a:p>
          </p:txBody>
        </p:sp>
        <p:sp>
          <p:nvSpPr>
            <p:cNvPr id="80" name="TextBox 80"/>
            <p:cNvSpPr txBox="1"/>
            <p:nvPr/>
          </p:nvSpPr>
          <p:spPr>
            <a:xfrm>
              <a:off x="3346734" y="6697302"/>
              <a:ext cx="480742" cy="184666"/>
            </a:xfrm>
            <a:prstGeom prst="rect">
              <a:avLst/>
            </a:prstGeom>
          </p:spPr>
          <p:txBody>
            <a:bodyPr lIns="0" tIns="0" rIns="0" bIns="0" rtlCol="0" anchor="t">
              <a:spAutoFit/>
            </a:bodyPr>
            <a:lstStyle/>
            <a:p>
              <a:pPr algn="ctr">
                <a:lnSpc>
                  <a:spcPts val="840"/>
                </a:lnSpc>
              </a:pPr>
              <a:r>
                <a:rPr lang="en-US" sz="600">
                  <a:solidFill>
                    <a:srgbClr val="FFFFFF"/>
                  </a:solidFill>
                  <a:latin typeface="Barlow Bold"/>
                </a:rPr>
                <a:t>2</a:t>
              </a:r>
            </a:p>
          </p:txBody>
        </p:sp>
        <p:sp>
          <p:nvSpPr>
            <p:cNvPr id="81" name="Freeform 81"/>
            <p:cNvSpPr/>
            <p:nvPr/>
          </p:nvSpPr>
          <p:spPr>
            <a:xfrm>
              <a:off x="3709312" y="6875831"/>
              <a:ext cx="215907" cy="327752"/>
            </a:xfrm>
            <a:custGeom>
              <a:avLst/>
              <a:gdLst/>
              <a:ahLst/>
              <a:cxnLst/>
              <a:rect l="l" t="t" r="r" b="b"/>
              <a:pathLst>
                <a:path w="215907" h="327752">
                  <a:moveTo>
                    <a:pt x="0" y="0"/>
                  </a:moveTo>
                  <a:lnTo>
                    <a:pt x="215906" y="0"/>
                  </a:lnTo>
                  <a:lnTo>
                    <a:pt x="215906" y="327751"/>
                  </a:lnTo>
                  <a:lnTo>
                    <a:pt x="0" y="3277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2" name="TextBox 82"/>
            <p:cNvSpPr txBox="1"/>
            <p:nvPr/>
          </p:nvSpPr>
          <p:spPr>
            <a:xfrm>
              <a:off x="3576894" y="6901750"/>
              <a:ext cx="480742" cy="184666"/>
            </a:xfrm>
            <a:prstGeom prst="rect">
              <a:avLst/>
            </a:prstGeom>
          </p:spPr>
          <p:txBody>
            <a:bodyPr lIns="0" tIns="0" rIns="0" bIns="0" rtlCol="0" anchor="t">
              <a:spAutoFit/>
            </a:bodyPr>
            <a:lstStyle/>
            <a:p>
              <a:pPr algn="ctr">
                <a:lnSpc>
                  <a:spcPts val="840"/>
                </a:lnSpc>
              </a:pPr>
              <a:r>
                <a:rPr lang="en-US" sz="600">
                  <a:solidFill>
                    <a:srgbClr val="FFFFFF"/>
                  </a:solidFill>
                  <a:latin typeface="Barlow Bold"/>
                </a:rPr>
                <a:t>3</a:t>
              </a:r>
            </a:p>
          </p:txBody>
        </p:sp>
        <p:sp>
          <p:nvSpPr>
            <p:cNvPr id="83" name="TextBox 83"/>
            <p:cNvSpPr txBox="1"/>
            <p:nvPr/>
          </p:nvSpPr>
          <p:spPr>
            <a:xfrm>
              <a:off x="3701884" y="6581230"/>
              <a:ext cx="480742" cy="188898"/>
            </a:xfrm>
            <a:prstGeom prst="rect">
              <a:avLst/>
            </a:prstGeom>
          </p:spPr>
          <p:txBody>
            <a:bodyPr lIns="0" tIns="0" rIns="0" bIns="0" rtlCol="0" anchor="t">
              <a:spAutoFit/>
            </a:bodyPr>
            <a:lstStyle/>
            <a:p>
              <a:pPr algn="ctr">
                <a:lnSpc>
                  <a:spcPts val="840"/>
                </a:lnSpc>
              </a:pPr>
              <a:r>
                <a:rPr lang="en-US" sz="600">
                  <a:solidFill>
                    <a:srgbClr val="FFFFFF"/>
                  </a:solidFill>
                  <a:latin typeface="Barlow Ultra-Bold"/>
                </a:rPr>
                <a:t>6</a:t>
              </a:r>
            </a:p>
          </p:txBody>
        </p:sp>
        <p:sp>
          <p:nvSpPr>
            <p:cNvPr id="84" name="Freeform 84"/>
            <p:cNvSpPr/>
            <p:nvPr/>
          </p:nvSpPr>
          <p:spPr>
            <a:xfrm>
              <a:off x="4804214" y="5021457"/>
              <a:ext cx="153719" cy="233349"/>
            </a:xfrm>
            <a:custGeom>
              <a:avLst/>
              <a:gdLst/>
              <a:ahLst/>
              <a:cxnLst/>
              <a:rect l="l" t="t" r="r" b="b"/>
              <a:pathLst>
                <a:path w="153719" h="233349">
                  <a:moveTo>
                    <a:pt x="0" y="0"/>
                  </a:moveTo>
                  <a:lnTo>
                    <a:pt x="153719" y="0"/>
                  </a:lnTo>
                  <a:lnTo>
                    <a:pt x="153719" y="233349"/>
                  </a:lnTo>
                  <a:lnTo>
                    <a:pt x="0" y="2333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5" name="Freeform 85"/>
            <p:cNvSpPr/>
            <p:nvPr/>
          </p:nvSpPr>
          <p:spPr>
            <a:xfrm>
              <a:off x="5092765" y="5042083"/>
              <a:ext cx="166426" cy="252639"/>
            </a:xfrm>
            <a:custGeom>
              <a:avLst/>
              <a:gdLst/>
              <a:ahLst/>
              <a:cxnLst/>
              <a:rect l="l" t="t" r="r" b="b"/>
              <a:pathLst>
                <a:path w="166426" h="252639">
                  <a:moveTo>
                    <a:pt x="0" y="0"/>
                  </a:moveTo>
                  <a:lnTo>
                    <a:pt x="166426" y="0"/>
                  </a:lnTo>
                  <a:lnTo>
                    <a:pt x="166426" y="252639"/>
                  </a:lnTo>
                  <a:lnTo>
                    <a:pt x="0" y="2526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6" name="Freeform 86"/>
            <p:cNvSpPr/>
            <p:nvPr/>
          </p:nvSpPr>
          <p:spPr>
            <a:xfrm>
              <a:off x="4724409" y="5297974"/>
              <a:ext cx="159610" cy="242293"/>
            </a:xfrm>
            <a:custGeom>
              <a:avLst/>
              <a:gdLst/>
              <a:ahLst/>
              <a:cxnLst/>
              <a:rect l="l" t="t" r="r" b="b"/>
              <a:pathLst>
                <a:path w="159610" h="242293">
                  <a:moveTo>
                    <a:pt x="0" y="0"/>
                  </a:moveTo>
                  <a:lnTo>
                    <a:pt x="159610" y="0"/>
                  </a:lnTo>
                  <a:lnTo>
                    <a:pt x="159610" y="242293"/>
                  </a:lnTo>
                  <a:lnTo>
                    <a:pt x="0" y="2422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7" name="TextBox 87"/>
            <p:cNvSpPr txBox="1"/>
            <p:nvPr/>
          </p:nvSpPr>
          <p:spPr>
            <a:xfrm>
              <a:off x="4626518" y="5307600"/>
              <a:ext cx="355392" cy="141320"/>
            </a:xfrm>
            <a:prstGeom prst="rect">
              <a:avLst/>
            </a:prstGeom>
          </p:spPr>
          <p:txBody>
            <a:bodyPr lIns="0" tIns="0" rIns="0" bIns="0" rtlCol="0" anchor="t">
              <a:spAutoFit/>
            </a:bodyPr>
            <a:lstStyle/>
            <a:p>
              <a:pPr algn="ctr">
                <a:lnSpc>
                  <a:spcPts val="621"/>
                </a:lnSpc>
              </a:pPr>
              <a:r>
                <a:rPr lang="en-US" sz="443">
                  <a:solidFill>
                    <a:srgbClr val="FFFFFF"/>
                  </a:solidFill>
                  <a:latin typeface="Barlow Ultra-Bold"/>
                </a:rPr>
                <a:t>1</a:t>
              </a:r>
            </a:p>
          </p:txBody>
        </p:sp>
        <p:sp>
          <p:nvSpPr>
            <p:cNvPr id="88" name="TextBox 88"/>
            <p:cNvSpPr txBox="1"/>
            <p:nvPr/>
          </p:nvSpPr>
          <p:spPr>
            <a:xfrm>
              <a:off x="4709938" y="5037772"/>
              <a:ext cx="342272" cy="137346"/>
            </a:xfrm>
            <a:prstGeom prst="rect">
              <a:avLst/>
            </a:prstGeom>
          </p:spPr>
          <p:txBody>
            <a:bodyPr lIns="0" tIns="0" rIns="0" bIns="0" rtlCol="0" anchor="t">
              <a:spAutoFit/>
            </a:bodyPr>
            <a:lstStyle/>
            <a:p>
              <a:pPr algn="ctr">
                <a:lnSpc>
                  <a:spcPts val="598"/>
                </a:lnSpc>
              </a:pPr>
              <a:r>
                <a:rPr lang="en-US" sz="427">
                  <a:solidFill>
                    <a:srgbClr val="FFFFFF"/>
                  </a:solidFill>
                  <a:latin typeface="Barlow Bold"/>
                </a:rPr>
                <a:t>2</a:t>
              </a:r>
            </a:p>
          </p:txBody>
        </p:sp>
        <p:sp>
          <p:nvSpPr>
            <p:cNvPr id="89" name="Freeform 89"/>
            <p:cNvSpPr/>
            <p:nvPr/>
          </p:nvSpPr>
          <p:spPr>
            <a:xfrm>
              <a:off x="4993927" y="5413034"/>
              <a:ext cx="168035" cy="255081"/>
            </a:xfrm>
            <a:custGeom>
              <a:avLst/>
              <a:gdLst/>
              <a:ahLst/>
              <a:cxnLst/>
              <a:rect l="l" t="t" r="r" b="b"/>
              <a:pathLst>
                <a:path w="168035" h="255081">
                  <a:moveTo>
                    <a:pt x="0" y="0"/>
                  </a:moveTo>
                  <a:lnTo>
                    <a:pt x="168034" y="0"/>
                  </a:lnTo>
                  <a:lnTo>
                    <a:pt x="168034" y="255081"/>
                  </a:lnTo>
                  <a:lnTo>
                    <a:pt x="0" y="2550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0" name="TextBox 90"/>
            <p:cNvSpPr txBox="1"/>
            <p:nvPr/>
          </p:nvSpPr>
          <p:spPr>
            <a:xfrm>
              <a:off x="4890870" y="5428982"/>
              <a:ext cx="374150" cy="158634"/>
            </a:xfrm>
            <a:prstGeom prst="rect">
              <a:avLst/>
            </a:prstGeom>
          </p:spPr>
          <p:txBody>
            <a:bodyPr lIns="0" tIns="0" rIns="0" bIns="0" rtlCol="0" anchor="t">
              <a:spAutoFit/>
            </a:bodyPr>
            <a:lstStyle/>
            <a:p>
              <a:pPr algn="ctr">
                <a:lnSpc>
                  <a:spcPts val="653"/>
                </a:lnSpc>
              </a:pPr>
              <a:r>
                <a:rPr lang="en-US" sz="467">
                  <a:solidFill>
                    <a:srgbClr val="FFFFFF"/>
                  </a:solidFill>
                  <a:latin typeface="Barlow Bold"/>
                </a:rPr>
                <a:t>3</a:t>
              </a:r>
            </a:p>
          </p:txBody>
        </p:sp>
        <p:sp>
          <p:nvSpPr>
            <p:cNvPr id="91" name="TextBox 91"/>
            <p:cNvSpPr txBox="1"/>
            <p:nvPr/>
          </p:nvSpPr>
          <p:spPr>
            <a:xfrm>
              <a:off x="5011852" y="5089532"/>
              <a:ext cx="341366" cy="140294"/>
            </a:xfrm>
            <a:prstGeom prst="rect">
              <a:avLst/>
            </a:prstGeom>
          </p:spPr>
          <p:txBody>
            <a:bodyPr lIns="0" tIns="0" rIns="0" bIns="0" rtlCol="0" anchor="t">
              <a:spAutoFit/>
            </a:bodyPr>
            <a:lstStyle/>
            <a:p>
              <a:pPr algn="ctr">
                <a:lnSpc>
                  <a:spcPts val="596"/>
                </a:lnSpc>
              </a:pPr>
              <a:r>
                <a:rPr lang="en-US" sz="426">
                  <a:solidFill>
                    <a:srgbClr val="FFFFFF"/>
                  </a:solidFill>
                  <a:latin typeface="Barlow Ultra-Bold"/>
                </a:rPr>
                <a:t>6</a:t>
              </a:r>
            </a:p>
          </p:txBody>
        </p:sp>
        <p:sp>
          <p:nvSpPr>
            <p:cNvPr id="92" name="Freeform 92"/>
            <p:cNvSpPr/>
            <p:nvPr/>
          </p:nvSpPr>
          <p:spPr>
            <a:xfrm>
              <a:off x="4889691" y="6055160"/>
              <a:ext cx="215907" cy="327752"/>
            </a:xfrm>
            <a:custGeom>
              <a:avLst/>
              <a:gdLst/>
              <a:ahLst/>
              <a:cxnLst/>
              <a:rect l="l" t="t" r="r" b="b"/>
              <a:pathLst>
                <a:path w="215907" h="327752">
                  <a:moveTo>
                    <a:pt x="0" y="0"/>
                  </a:moveTo>
                  <a:lnTo>
                    <a:pt x="215907" y="0"/>
                  </a:lnTo>
                  <a:lnTo>
                    <a:pt x="215907" y="327751"/>
                  </a:lnTo>
                  <a:lnTo>
                    <a:pt x="0" y="3277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3" name="Freeform 93"/>
            <p:cNvSpPr/>
            <p:nvPr/>
          </p:nvSpPr>
          <p:spPr>
            <a:xfrm>
              <a:off x="5254423" y="5814114"/>
              <a:ext cx="234376" cy="355789"/>
            </a:xfrm>
            <a:custGeom>
              <a:avLst/>
              <a:gdLst/>
              <a:ahLst/>
              <a:cxnLst/>
              <a:rect l="l" t="t" r="r" b="b"/>
              <a:pathLst>
                <a:path w="234376" h="355789">
                  <a:moveTo>
                    <a:pt x="0" y="0"/>
                  </a:moveTo>
                  <a:lnTo>
                    <a:pt x="234376" y="0"/>
                  </a:lnTo>
                  <a:lnTo>
                    <a:pt x="234376" y="355788"/>
                  </a:lnTo>
                  <a:lnTo>
                    <a:pt x="0" y="3557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4" name="Freeform 94"/>
            <p:cNvSpPr/>
            <p:nvPr/>
          </p:nvSpPr>
          <p:spPr>
            <a:xfrm>
              <a:off x="5119852" y="6391022"/>
              <a:ext cx="215907" cy="327752"/>
            </a:xfrm>
            <a:custGeom>
              <a:avLst/>
              <a:gdLst/>
              <a:ahLst/>
              <a:cxnLst/>
              <a:rect l="l" t="t" r="r" b="b"/>
              <a:pathLst>
                <a:path w="215907" h="327752">
                  <a:moveTo>
                    <a:pt x="0" y="0"/>
                  </a:moveTo>
                  <a:lnTo>
                    <a:pt x="215907" y="0"/>
                  </a:lnTo>
                  <a:lnTo>
                    <a:pt x="215907" y="327752"/>
                  </a:lnTo>
                  <a:lnTo>
                    <a:pt x="0" y="32775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5" name="TextBox 95"/>
            <p:cNvSpPr txBox="1"/>
            <p:nvPr/>
          </p:nvSpPr>
          <p:spPr>
            <a:xfrm>
              <a:off x="4987436" y="6395758"/>
              <a:ext cx="480742" cy="188898"/>
            </a:xfrm>
            <a:prstGeom prst="rect">
              <a:avLst/>
            </a:prstGeom>
          </p:spPr>
          <p:txBody>
            <a:bodyPr lIns="0" tIns="0" rIns="0" bIns="0" rtlCol="0" anchor="t">
              <a:spAutoFit/>
            </a:bodyPr>
            <a:lstStyle/>
            <a:p>
              <a:pPr algn="ctr">
                <a:lnSpc>
                  <a:spcPts val="840"/>
                </a:lnSpc>
              </a:pPr>
              <a:r>
                <a:rPr lang="en-US" sz="600">
                  <a:solidFill>
                    <a:srgbClr val="FFFFFF"/>
                  </a:solidFill>
                  <a:latin typeface="Barlow Ultra-Bold"/>
                </a:rPr>
                <a:t>1</a:t>
              </a:r>
            </a:p>
          </p:txBody>
        </p:sp>
        <p:sp>
          <p:nvSpPr>
            <p:cNvPr id="96" name="TextBox 96"/>
            <p:cNvSpPr txBox="1"/>
            <p:nvPr/>
          </p:nvSpPr>
          <p:spPr>
            <a:xfrm>
              <a:off x="4757274" y="6072402"/>
              <a:ext cx="480742" cy="184666"/>
            </a:xfrm>
            <a:prstGeom prst="rect">
              <a:avLst/>
            </a:prstGeom>
          </p:spPr>
          <p:txBody>
            <a:bodyPr lIns="0" tIns="0" rIns="0" bIns="0" rtlCol="0" anchor="t">
              <a:spAutoFit/>
            </a:bodyPr>
            <a:lstStyle/>
            <a:p>
              <a:pPr algn="ctr">
                <a:lnSpc>
                  <a:spcPts val="840"/>
                </a:lnSpc>
              </a:pPr>
              <a:r>
                <a:rPr lang="en-US" sz="600">
                  <a:solidFill>
                    <a:srgbClr val="FFFFFF"/>
                  </a:solidFill>
                  <a:latin typeface="Barlow Bold"/>
                </a:rPr>
                <a:t>2</a:t>
              </a:r>
            </a:p>
          </p:txBody>
        </p:sp>
        <p:sp>
          <p:nvSpPr>
            <p:cNvPr id="97" name="Freeform 97"/>
            <p:cNvSpPr/>
            <p:nvPr/>
          </p:nvSpPr>
          <p:spPr>
            <a:xfrm>
              <a:off x="5353218" y="6367310"/>
              <a:ext cx="215907" cy="327752"/>
            </a:xfrm>
            <a:custGeom>
              <a:avLst/>
              <a:gdLst/>
              <a:ahLst/>
              <a:cxnLst/>
              <a:rect l="l" t="t" r="r" b="b"/>
              <a:pathLst>
                <a:path w="215907" h="327752">
                  <a:moveTo>
                    <a:pt x="0" y="0"/>
                  </a:moveTo>
                  <a:lnTo>
                    <a:pt x="215906" y="0"/>
                  </a:lnTo>
                  <a:lnTo>
                    <a:pt x="215906" y="327752"/>
                  </a:lnTo>
                  <a:lnTo>
                    <a:pt x="0" y="32775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8" name="TextBox 98"/>
            <p:cNvSpPr txBox="1"/>
            <p:nvPr/>
          </p:nvSpPr>
          <p:spPr>
            <a:xfrm>
              <a:off x="5227806" y="6392222"/>
              <a:ext cx="480742" cy="184666"/>
            </a:xfrm>
            <a:prstGeom prst="rect">
              <a:avLst/>
            </a:prstGeom>
          </p:spPr>
          <p:txBody>
            <a:bodyPr lIns="0" tIns="0" rIns="0" bIns="0" rtlCol="0" anchor="t">
              <a:spAutoFit/>
            </a:bodyPr>
            <a:lstStyle/>
            <a:p>
              <a:pPr algn="ctr">
                <a:lnSpc>
                  <a:spcPts val="840"/>
                </a:lnSpc>
              </a:pPr>
              <a:r>
                <a:rPr lang="en-US" sz="600">
                  <a:solidFill>
                    <a:srgbClr val="FFFFFF"/>
                  </a:solidFill>
                  <a:latin typeface="Barlow Bold"/>
                </a:rPr>
                <a:t>3</a:t>
              </a:r>
            </a:p>
          </p:txBody>
        </p:sp>
        <p:sp>
          <p:nvSpPr>
            <p:cNvPr id="99" name="TextBox 99"/>
            <p:cNvSpPr txBox="1"/>
            <p:nvPr/>
          </p:nvSpPr>
          <p:spPr>
            <a:xfrm>
              <a:off x="5140476" y="5875302"/>
              <a:ext cx="480742" cy="188898"/>
            </a:xfrm>
            <a:prstGeom prst="rect">
              <a:avLst/>
            </a:prstGeom>
          </p:spPr>
          <p:txBody>
            <a:bodyPr lIns="0" tIns="0" rIns="0" bIns="0" rtlCol="0" anchor="t">
              <a:spAutoFit/>
            </a:bodyPr>
            <a:lstStyle/>
            <a:p>
              <a:pPr algn="ctr">
                <a:lnSpc>
                  <a:spcPts val="840"/>
                </a:lnSpc>
              </a:pPr>
              <a:r>
                <a:rPr lang="en-US" sz="600">
                  <a:solidFill>
                    <a:srgbClr val="FFFFFF"/>
                  </a:solidFill>
                  <a:latin typeface="Barlow Ultra-Bold"/>
                </a:rPr>
                <a:t>6</a:t>
              </a:r>
            </a:p>
          </p:txBody>
        </p:sp>
        <p:sp>
          <p:nvSpPr>
            <p:cNvPr id="100" name="Freeform 100"/>
            <p:cNvSpPr/>
            <p:nvPr/>
          </p:nvSpPr>
          <p:spPr>
            <a:xfrm>
              <a:off x="4389403" y="6386168"/>
              <a:ext cx="215907" cy="327752"/>
            </a:xfrm>
            <a:custGeom>
              <a:avLst/>
              <a:gdLst/>
              <a:ahLst/>
              <a:cxnLst/>
              <a:rect l="l" t="t" r="r" b="b"/>
              <a:pathLst>
                <a:path w="215907" h="327752">
                  <a:moveTo>
                    <a:pt x="0" y="0"/>
                  </a:moveTo>
                  <a:lnTo>
                    <a:pt x="215907" y="0"/>
                  </a:lnTo>
                  <a:lnTo>
                    <a:pt x="215907" y="327751"/>
                  </a:lnTo>
                  <a:lnTo>
                    <a:pt x="0" y="3277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1" name="Freeform 101"/>
            <p:cNvSpPr/>
            <p:nvPr/>
          </p:nvSpPr>
          <p:spPr>
            <a:xfrm>
              <a:off x="4619957" y="6338609"/>
              <a:ext cx="234813" cy="356453"/>
            </a:xfrm>
            <a:custGeom>
              <a:avLst/>
              <a:gdLst/>
              <a:ahLst/>
              <a:cxnLst/>
              <a:rect l="l" t="t" r="r" b="b"/>
              <a:pathLst>
                <a:path w="234813" h="356453">
                  <a:moveTo>
                    <a:pt x="0" y="0"/>
                  </a:moveTo>
                  <a:lnTo>
                    <a:pt x="234813" y="0"/>
                  </a:lnTo>
                  <a:lnTo>
                    <a:pt x="234813" y="356453"/>
                  </a:lnTo>
                  <a:lnTo>
                    <a:pt x="0" y="3564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2" name="Freeform 102"/>
            <p:cNvSpPr/>
            <p:nvPr/>
          </p:nvSpPr>
          <p:spPr>
            <a:xfrm>
              <a:off x="4250935" y="6803502"/>
              <a:ext cx="215907" cy="327752"/>
            </a:xfrm>
            <a:custGeom>
              <a:avLst/>
              <a:gdLst/>
              <a:ahLst/>
              <a:cxnLst/>
              <a:rect l="l" t="t" r="r" b="b"/>
              <a:pathLst>
                <a:path w="215907" h="327752">
                  <a:moveTo>
                    <a:pt x="0" y="0"/>
                  </a:moveTo>
                  <a:lnTo>
                    <a:pt x="215906" y="0"/>
                  </a:lnTo>
                  <a:lnTo>
                    <a:pt x="215906" y="327752"/>
                  </a:lnTo>
                  <a:lnTo>
                    <a:pt x="0" y="32775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3" name="TextBox 103"/>
            <p:cNvSpPr txBox="1"/>
            <p:nvPr/>
          </p:nvSpPr>
          <p:spPr>
            <a:xfrm>
              <a:off x="4118518" y="6808238"/>
              <a:ext cx="480742" cy="188898"/>
            </a:xfrm>
            <a:prstGeom prst="rect">
              <a:avLst/>
            </a:prstGeom>
          </p:spPr>
          <p:txBody>
            <a:bodyPr lIns="0" tIns="0" rIns="0" bIns="0" rtlCol="0" anchor="t">
              <a:spAutoFit/>
            </a:bodyPr>
            <a:lstStyle/>
            <a:p>
              <a:pPr algn="ctr">
                <a:lnSpc>
                  <a:spcPts val="840"/>
                </a:lnSpc>
              </a:pPr>
              <a:r>
                <a:rPr lang="en-US" sz="600">
                  <a:solidFill>
                    <a:srgbClr val="FFFFFF"/>
                  </a:solidFill>
                  <a:latin typeface="Barlow Ultra-Bold"/>
                </a:rPr>
                <a:t>1</a:t>
              </a:r>
            </a:p>
          </p:txBody>
        </p:sp>
        <p:sp>
          <p:nvSpPr>
            <p:cNvPr id="104" name="TextBox 104"/>
            <p:cNvSpPr txBox="1"/>
            <p:nvPr/>
          </p:nvSpPr>
          <p:spPr>
            <a:xfrm>
              <a:off x="4256986" y="6403410"/>
              <a:ext cx="480742" cy="184666"/>
            </a:xfrm>
            <a:prstGeom prst="rect">
              <a:avLst/>
            </a:prstGeom>
          </p:spPr>
          <p:txBody>
            <a:bodyPr lIns="0" tIns="0" rIns="0" bIns="0" rtlCol="0" anchor="t">
              <a:spAutoFit/>
            </a:bodyPr>
            <a:lstStyle/>
            <a:p>
              <a:pPr algn="ctr">
                <a:lnSpc>
                  <a:spcPts val="840"/>
                </a:lnSpc>
              </a:pPr>
              <a:r>
                <a:rPr lang="en-US" sz="600">
                  <a:solidFill>
                    <a:srgbClr val="FFFFFF"/>
                  </a:solidFill>
                  <a:latin typeface="Barlow Bold"/>
                </a:rPr>
                <a:t>2</a:t>
              </a:r>
            </a:p>
          </p:txBody>
        </p:sp>
        <p:sp>
          <p:nvSpPr>
            <p:cNvPr id="105" name="Freeform 105"/>
            <p:cNvSpPr/>
            <p:nvPr/>
          </p:nvSpPr>
          <p:spPr>
            <a:xfrm>
              <a:off x="4619565" y="6860279"/>
              <a:ext cx="215907" cy="327752"/>
            </a:xfrm>
            <a:custGeom>
              <a:avLst/>
              <a:gdLst/>
              <a:ahLst/>
              <a:cxnLst/>
              <a:rect l="l" t="t" r="r" b="b"/>
              <a:pathLst>
                <a:path w="215907" h="327752">
                  <a:moveTo>
                    <a:pt x="0" y="0"/>
                  </a:moveTo>
                  <a:lnTo>
                    <a:pt x="215906" y="0"/>
                  </a:lnTo>
                  <a:lnTo>
                    <a:pt x="215906" y="327752"/>
                  </a:lnTo>
                  <a:lnTo>
                    <a:pt x="0" y="32775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6" name="TextBox 106"/>
            <p:cNvSpPr txBox="1"/>
            <p:nvPr/>
          </p:nvSpPr>
          <p:spPr>
            <a:xfrm>
              <a:off x="4487146" y="6886198"/>
              <a:ext cx="480742" cy="184666"/>
            </a:xfrm>
            <a:prstGeom prst="rect">
              <a:avLst/>
            </a:prstGeom>
          </p:spPr>
          <p:txBody>
            <a:bodyPr lIns="0" tIns="0" rIns="0" bIns="0" rtlCol="0" anchor="t">
              <a:spAutoFit/>
            </a:bodyPr>
            <a:lstStyle/>
            <a:p>
              <a:pPr algn="ctr">
                <a:lnSpc>
                  <a:spcPts val="840"/>
                </a:lnSpc>
              </a:pPr>
              <a:r>
                <a:rPr lang="en-US" sz="600">
                  <a:solidFill>
                    <a:srgbClr val="FFFFFF"/>
                  </a:solidFill>
                  <a:latin typeface="Barlow Bold"/>
                </a:rPr>
                <a:t>3</a:t>
              </a:r>
            </a:p>
          </p:txBody>
        </p:sp>
        <p:sp>
          <p:nvSpPr>
            <p:cNvPr id="107" name="TextBox 107"/>
            <p:cNvSpPr txBox="1"/>
            <p:nvPr/>
          </p:nvSpPr>
          <p:spPr>
            <a:xfrm>
              <a:off x="4505798" y="6399946"/>
              <a:ext cx="481640" cy="189026"/>
            </a:xfrm>
            <a:prstGeom prst="rect">
              <a:avLst/>
            </a:prstGeom>
          </p:spPr>
          <p:txBody>
            <a:bodyPr lIns="0" tIns="0" rIns="0" bIns="0" rtlCol="0" anchor="t">
              <a:spAutoFit/>
            </a:bodyPr>
            <a:lstStyle/>
            <a:p>
              <a:pPr algn="ctr">
                <a:lnSpc>
                  <a:spcPts val="841"/>
                </a:lnSpc>
              </a:pPr>
              <a:r>
                <a:rPr lang="en-US" sz="601">
                  <a:solidFill>
                    <a:srgbClr val="FFFFFF"/>
                  </a:solidFill>
                  <a:latin typeface="Barlow Ultra-Bold"/>
                </a:rPr>
                <a:t>6</a:t>
              </a:r>
            </a:p>
          </p:txBody>
        </p:sp>
        <p:sp>
          <p:nvSpPr>
            <p:cNvPr id="108" name="Freeform 108"/>
            <p:cNvSpPr/>
            <p:nvPr/>
          </p:nvSpPr>
          <p:spPr>
            <a:xfrm>
              <a:off x="4398292" y="5904843"/>
              <a:ext cx="152047" cy="230811"/>
            </a:xfrm>
            <a:custGeom>
              <a:avLst/>
              <a:gdLst/>
              <a:ahLst/>
              <a:cxnLst/>
              <a:rect l="l" t="t" r="r" b="b"/>
              <a:pathLst>
                <a:path w="152047" h="230811">
                  <a:moveTo>
                    <a:pt x="0" y="0"/>
                  </a:moveTo>
                  <a:lnTo>
                    <a:pt x="152047" y="0"/>
                  </a:lnTo>
                  <a:lnTo>
                    <a:pt x="152047" y="230811"/>
                  </a:lnTo>
                  <a:lnTo>
                    <a:pt x="0" y="2308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9" name="Freeform 109"/>
            <p:cNvSpPr/>
            <p:nvPr/>
          </p:nvSpPr>
          <p:spPr>
            <a:xfrm>
              <a:off x="4521221" y="5415483"/>
              <a:ext cx="185991" cy="282339"/>
            </a:xfrm>
            <a:custGeom>
              <a:avLst/>
              <a:gdLst/>
              <a:ahLst/>
              <a:cxnLst/>
              <a:rect l="l" t="t" r="r" b="b"/>
              <a:pathLst>
                <a:path w="185991" h="282339">
                  <a:moveTo>
                    <a:pt x="0" y="0"/>
                  </a:moveTo>
                  <a:lnTo>
                    <a:pt x="185991" y="0"/>
                  </a:lnTo>
                  <a:lnTo>
                    <a:pt x="185991" y="282338"/>
                  </a:lnTo>
                  <a:lnTo>
                    <a:pt x="0" y="2823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0" name="Freeform 110"/>
            <p:cNvSpPr/>
            <p:nvPr/>
          </p:nvSpPr>
          <p:spPr>
            <a:xfrm>
              <a:off x="4281871" y="6111798"/>
              <a:ext cx="159149" cy="241592"/>
            </a:xfrm>
            <a:custGeom>
              <a:avLst/>
              <a:gdLst/>
              <a:ahLst/>
              <a:cxnLst/>
              <a:rect l="l" t="t" r="r" b="b"/>
              <a:pathLst>
                <a:path w="159149" h="241592">
                  <a:moveTo>
                    <a:pt x="0" y="0"/>
                  </a:moveTo>
                  <a:lnTo>
                    <a:pt x="159149" y="0"/>
                  </a:lnTo>
                  <a:lnTo>
                    <a:pt x="159149" y="241592"/>
                  </a:lnTo>
                  <a:lnTo>
                    <a:pt x="0" y="2415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1" name="TextBox 111"/>
            <p:cNvSpPr txBox="1"/>
            <p:nvPr/>
          </p:nvSpPr>
          <p:spPr>
            <a:xfrm>
              <a:off x="4153328" y="6116606"/>
              <a:ext cx="411120" cy="164660"/>
            </a:xfrm>
            <a:prstGeom prst="rect">
              <a:avLst/>
            </a:prstGeom>
          </p:spPr>
          <p:txBody>
            <a:bodyPr lIns="0" tIns="0" rIns="0" bIns="0" rtlCol="0" anchor="t">
              <a:spAutoFit/>
            </a:bodyPr>
            <a:lstStyle/>
            <a:p>
              <a:pPr algn="ctr">
                <a:lnSpc>
                  <a:spcPts val="718"/>
                </a:lnSpc>
              </a:pPr>
              <a:r>
                <a:rPr lang="en-US" sz="513">
                  <a:solidFill>
                    <a:srgbClr val="FFFFFF"/>
                  </a:solidFill>
                  <a:latin typeface="Barlow Ultra-Bold"/>
                </a:rPr>
                <a:t>1</a:t>
              </a:r>
            </a:p>
          </p:txBody>
        </p:sp>
        <p:sp>
          <p:nvSpPr>
            <p:cNvPr id="112" name="TextBox 112"/>
            <p:cNvSpPr txBox="1"/>
            <p:nvPr/>
          </p:nvSpPr>
          <p:spPr>
            <a:xfrm>
              <a:off x="4314978" y="5881684"/>
              <a:ext cx="325976" cy="160942"/>
            </a:xfrm>
            <a:prstGeom prst="rect">
              <a:avLst/>
            </a:prstGeom>
          </p:spPr>
          <p:txBody>
            <a:bodyPr lIns="0" tIns="0" rIns="0" bIns="0" rtlCol="0" anchor="t">
              <a:spAutoFit/>
            </a:bodyPr>
            <a:lstStyle/>
            <a:p>
              <a:pPr algn="ctr">
                <a:lnSpc>
                  <a:spcPts val="717"/>
                </a:lnSpc>
              </a:pPr>
              <a:r>
                <a:rPr lang="en-US" sz="512">
                  <a:solidFill>
                    <a:srgbClr val="FFFFFF"/>
                  </a:solidFill>
                  <a:latin typeface="Barlow Bold"/>
                </a:rPr>
                <a:t>2</a:t>
              </a:r>
            </a:p>
          </p:txBody>
        </p:sp>
        <p:sp>
          <p:nvSpPr>
            <p:cNvPr id="113" name="Freeform 113"/>
            <p:cNvSpPr/>
            <p:nvPr/>
          </p:nvSpPr>
          <p:spPr>
            <a:xfrm>
              <a:off x="4461828" y="5660469"/>
              <a:ext cx="173690" cy="263667"/>
            </a:xfrm>
            <a:custGeom>
              <a:avLst/>
              <a:gdLst/>
              <a:ahLst/>
              <a:cxnLst/>
              <a:rect l="l" t="t" r="r" b="b"/>
              <a:pathLst>
                <a:path w="173690" h="263667">
                  <a:moveTo>
                    <a:pt x="0" y="0"/>
                  </a:moveTo>
                  <a:lnTo>
                    <a:pt x="173691" y="0"/>
                  </a:lnTo>
                  <a:lnTo>
                    <a:pt x="173691" y="263667"/>
                  </a:lnTo>
                  <a:lnTo>
                    <a:pt x="0" y="2636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4" name="TextBox 114"/>
            <p:cNvSpPr txBox="1"/>
            <p:nvPr/>
          </p:nvSpPr>
          <p:spPr>
            <a:xfrm>
              <a:off x="4341642" y="5659930"/>
              <a:ext cx="414062" cy="161198"/>
            </a:xfrm>
            <a:prstGeom prst="rect">
              <a:avLst/>
            </a:prstGeom>
          </p:spPr>
          <p:txBody>
            <a:bodyPr lIns="0" tIns="0" rIns="0" bIns="0" rtlCol="0" anchor="t">
              <a:spAutoFit/>
            </a:bodyPr>
            <a:lstStyle/>
            <a:p>
              <a:pPr algn="ctr">
                <a:lnSpc>
                  <a:spcPts val="723"/>
                </a:lnSpc>
              </a:pPr>
              <a:r>
                <a:rPr lang="en-US" sz="517">
                  <a:solidFill>
                    <a:srgbClr val="FFFFFF"/>
                  </a:solidFill>
                  <a:latin typeface="Barlow Bold"/>
                </a:rPr>
                <a:t>3</a:t>
              </a:r>
            </a:p>
          </p:txBody>
        </p:sp>
        <p:sp>
          <p:nvSpPr>
            <p:cNvPr id="115" name="TextBox 115"/>
            <p:cNvSpPr txBox="1"/>
            <p:nvPr/>
          </p:nvSpPr>
          <p:spPr>
            <a:xfrm>
              <a:off x="4397530" y="5412588"/>
              <a:ext cx="420812" cy="165430"/>
            </a:xfrm>
            <a:prstGeom prst="rect">
              <a:avLst/>
            </a:prstGeom>
          </p:spPr>
          <p:txBody>
            <a:bodyPr lIns="0" tIns="0" rIns="0" bIns="0" rtlCol="0" anchor="t">
              <a:spAutoFit/>
            </a:bodyPr>
            <a:lstStyle/>
            <a:p>
              <a:pPr algn="ctr">
                <a:lnSpc>
                  <a:spcPts val="735"/>
                </a:lnSpc>
              </a:pPr>
              <a:r>
                <a:rPr lang="en-US" sz="525">
                  <a:solidFill>
                    <a:srgbClr val="FFFFFF"/>
                  </a:solidFill>
                  <a:latin typeface="Barlow Ultra-Bold"/>
                </a:rPr>
                <a:t>6</a:t>
              </a:r>
            </a:p>
          </p:txBody>
        </p:sp>
        <p:sp>
          <p:nvSpPr>
            <p:cNvPr id="116" name="Freeform 116"/>
            <p:cNvSpPr/>
            <p:nvPr/>
          </p:nvSpPr>
          <p:spPr>
            <a:xfrm>
              <a:off x="7602892" y="6132761"/>
              <a:ext cx="178290" cy="270649"/>
            </a:xfrm>
            <a:custGeom>
              <a:avLst/>
              <a:gdLst/>
              <a:ahLst/>
              <a:cxnLst/>
              <a:rect l="l" t="t" r="r" b="b"/>
              <a:pathLst>
                <a:path w="178290" h="270649">
                  <a:moveTo>
                    <a:pt x="0" y="0"/>
                  </a:moveTo>
                  <a:lnTo>
                    <a:pt x="178290" y="0"/>
                  </a:lnTo>
                  <a:lnTo>
                    <a:pt x="178290" y="270649"/>
                  </a:lnTo>
                  <a:lnTo>
                    <a:pt x="0" y="2706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7" name="TextBox 117"/>
            <p:cNvSpPr txBox="1"/>
            <p:nvPr/>
          </p:nvSpPr>
          <p:spPr>
            <a:xfrm>
              <a:off x="7493546" y="6148046"/>
              <a:ext cx="396984" cy="163634"/>
            </a:xfrm>
            <a:prstGeom prst="rect">
              <a:avLst/>
            </a:prstGeom>
          </p:spPr>
          <p:txBody>
            <a:bodyPr lIns="0" tIns="0" rIns="0" bIns="0" rtlCol="0" anchor="t">
              <a:spAutoFit/>
            </a:bodyPr>
            <a:lstStyle/>
            <a:p>
              <a:pPr algn="ctr">
                <a:lnSpc>
                  <a:spcPts val="693"/>
                </a:lnSpc>
              </a:pPr>
              <a:r>
                <a:rPr lang="en-US" sz="495">
                  <a:solidFill>
                    <a:srgbClr val="FFFFFF"/>
                  </a:solidFill>
                  <a:latin typeface="Barlow Ultra-Bold"/>
                </a:rPr>
                <a:t>4</a:t>
              </a:r>
            </a:p>
          </p:txBody>
        </p:sp>
        <p:sp>
          <p:nvSpPr>
            <p:cNvPr id="118" name="Freeform 118"/>
            <p:cNvSpPr/>
            <p:nvPr/>
          </p:nvSpPr>
          <p:spPr>
            <a:xfrm>
              <a:off x="7765450" y="6043970"/>
              <a:ext cx="187496" cy="284624"/>
            </a:xfrm>
            <a:custGeom>
              <a:avLst/>
              <a:gdLst/>
              <a:ahLst/>
              <a:cxnLst/>
              <a:rect l="l" t="t" r="r" b="b"/>
              <a:pathLst>
                <a:path w="187496" h="284624">
                  <a:moveTo>
                    <a:pt x="0" y="0"/>
                  </a:moveTo>
                  <a:lnTo>
                    <a:pt x="187496" y="0"/>
                  </a:lnTo>
                  <a:lnTo>
                    <a:pt x="187496" y="284623"/>
                  </a:lnTo>
                  <a:lnTo>
                    <a:pt x="0" y="2846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9" name="Freeform 119"/>
            <p:cNvSpPr/>
            <p:nvPr/>
          </p:nvSpPr>
          <p:spPr>
            <a:xfrm>
              <a:off x="7784124" y="6353390"/>
              <a:ext cx="150148" cy="227928"/>
            </a:xfrm>
            <a:custGeom>
              <a:avLst/>
              <a:gdLst/>
              <a:ahLst/>
              <a:cxnLst/>
              <a:rect l="l" t="t" r="r" b="b"/>
              <a:pathLst>
                <a:path w="150148" h="227928">
                  <a:moveTo>
                    <a:pt x="0" y="0"/>
                  </a:moveTo>
                  <a:lnTo>
                    <a:pt x="150148" y="0"/>
                  </a:lnTo>
                  <a:lnTo>
                    <a:pt x="150148" y="227928"/>
                  </a:lnTo>
                  <a:lnTo>
                    <a:pt x="0" y="2279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0" name="TextBox 120"/>
            <p:cNvSpPr txBox="1"/>
            <p:nvPr/>
          </p:nvSpPr>
          <p:spPr>
            <a:xfrm>
              <a:off x="7650458" y="6058114"/>
              <a:ext cx="417484" cy="161326"/>
            </a:xfrm>
            <a:prstGeom prst="rect">
              <a:avLst/>
            </a:prstGeom>
          </p:spPr>
          <p:txBody>
            <a:bodyPr lIns="0" tIns="0" rIns="0" bIns="0" rtlCol="0" anchor="t">
              <a:spAutoFit/>
            </a:bodyPr>
            <a:lstStyle/>
            <a:p>
              <a:pPr algn="ctr">
                <a:lnSpc>
                  <a:spcPts val="729"/>
                </a:lnSpc>
              </a:pPr>
              <a:r>
                <a:rPr lang="en-US" sz="521">
                  <a:solidFill>
                    <a:srgbClr val="FFFFFF"/>
                  </a:solidFill>
                  <a:latin typeface="Barlow Bold"/>
                </a:rPr>
                <a:t>5</a:t>
              </a:r>
            </a:p>
          </p:txBody>
        </p:sp>
        <p:sp>
          <p:nvSpPr>
            <p:cNvPr id="121" name="TextBox 121"/>
            <p:cNvSpPr txBox="1"/>
            <p:nvPr/>
          </p:nvSpPr>
          <p:spPr>
            <a:xfrm>
              <a:off x="7692038" y="6365914"/>
              <a:ext cx="334322" cy="139782"/>
            </a:xfrm>
            <a:prstGeom prst="rect">
              <a:avLst/>
            </a:prstGeom>
          </p:spPr>
          <p:txBody>
            <a:bodyPr lIns="0" tIns="0" rIns="0" bIns="0" rtlCol="0" anchor="t">
              <a:spAutoFit/>
            </a:bodyPr>
            <a:lstStyle/>
            <a:p>
              <a:pPr algn="ctr">
                <a:lnSpc>
                  <a:spcPts val="584"/>
                </a:lnSpc>
              </a:pPr>
              <a:r>
                <a:rPr lang="en-US" sz="417">
                  <a:solidFill>
                    <a:srgbClr val="FFFFFF"/>
                  </a:solidFill>
                  <a:latin typeface="Barlow Ultra-Bold"/>
                </a:rPr>
                <a:t>6</a:t>
              </a:r>
            </a:p>
          </p:txBody>
        </p:sp>
        <p:sp>
          <p:nvSpPr>
            <p:cNvPr id="122" name="Freeform 122"/>
            <p:cNvSpPr/>
            <p:nvPr/>
          </p:nvSpPr>
          <p:spPr>
            <a:xfrm>
              <a:off x="135198" y="4069334"/>
              <a:ext cx="220441" cy="334635"/>
            </a:xfrm>
            <a:custGeom>
              <a:avLst/>
              <a:gdLst/>
              <a:ahLst/>
              <a:cxnLst/>
              <a:rect l="l" t="t" r="r" b="b"/>
              <a:pathLst>
                <a:path w="220441" h="334635">
                  <a:moveTo>
                    <a:pt x="0" y="0"/>
                  </a:moveTo>
                  <a:lnTo>
                    <a:pt x="220441" y="0"/>
                  </a:lnTo>
                  <a:lnTo>
                    <a:pt x="220441" y="334636"/>
                  </a:lnTo>
                  <a:lnTo>
                    <a:pt x="0" y="3346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3" name="TextBox 123"/>
            <p:cNvSpPr txBox="1"/>
            <p:nvPr/>
          </p:nvSpPr>
          <p:spPr>
            <a:xfrm>
              <a:off x="0" y="4079542"/>
              <a:ext cx="490840" cy="208904"/>
            </a:xfrm>
            <a:prstGeom prst="rect">
              <a:avLst/>
            </a:prstGeom>
          </p:spPr>
          <p:txBody>
            <a:bodyPr lIns="0" tIns="0" rIns="0" bIns="0" rtlCol="0" anchor="t">
              <a:spAutoFit/>
            </a:bodyPr>
            <a:lstStyle/>
            <a:p>
              <a:pPr algn="ctr">
                <a:lnSpc>
                  <a:spcPts val="857"/>
                </a:lnSpc>
              </a:pPr>
              <a:r>
                <a:rPr lang="en-US" sz="613">
                  <a:solidFill>
                    <a:srgbClr val="FFFFFF"/>
                  </a:solidFill>
                  <a:latin typeface="Barlow Ultra-Bold"/>
                </a:rPr>
                <a:t>8</a:t>
              </a:r>
            </a:p>
          </p:txBody>
        </p:sp>
        <p:sp>
          <p:nvSpPr>
            <p:cNvPr id="124" name="Freeform 124"/>
            <p:cNvSpPr/>
            <p:nvPr/>
          </p:nvSpPr>
          <p:spPr>
            <a:xfrm>
              <a:off x="1040882" y="2349163"/>
              <a:ext cx="220441" cy="334635"/>
            </a:xfrm>
            <a:custGeom>
              <a:avLst/>
              <a:gdLst/>
              <a:ahLst/>
              <a:cxnLst/>
              <a:rect l="l" t="t" r="r" b="b"/>
              <a:pathLst>
                <a:path w="220441" h="334635">
                  <a:moveTo>
                    <a:pt x="0" y="0"/>
                  </a:moveTo>
                  <a:lnTo>
                    <a:pt x="220441" y="0"/>
                  </a:lnTo>
                  <a:lnTo>
                    <a:pt x="220441" y="334635"/>
                  </a:lnTo>
                  <a:lnTo>
                    <a:pt x="0" y="3346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5" name="TextBox 125"/>
            <p:cNvSpPr txBox="1"/>
            <p:nvPr/>
          </p:nvSpPr>
          <p:spPr>
            <a:xfrm>
              <a:off x="905684" y="2378136"/>
              <a:ext cx="490840" cy="204544"/>
            </a:xfrm>
            <a:prstGeom prst="rect">
              <a:avLst/>
            </a:prstGeom>
          </p:spPr>
          <p:txBody>
            <a:bodyPr lIns="0" tIns="0" rIns="0" bIns="0" rtlCol="0" anchor="t">
              <a:spAutoFit/>
            </a:bodyPr>
            <a:lstStyle/>
            <a:p>
              <a:pPr algn="ctr">
                <a:lnSpc>
                  <a:spcPts val="857"/>
                </a:lnSpc>
              </a:pPr>
              <a:r>
                <a:rPr lang="en-US" sz="613">
                  <a:solidFill>
                    <a:srgbClr val="FFFFFF"/>
                  </a:solidFill>
                  <a:latin typeface="Barlow Bold"/>
                </a:rPr>
                <a:t>7</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29173" y="202133"/>
            <a:ext cx="9760510" cy="1302280"/>
          </a:xfrm>
          <a:prstGeom prst="rect">
            <a:avLst/>
          </a:prstGeom>
        </p:spPr>
        <p:txBody>
          <a:bodyPr lIns="0" tIns="0" rIns="0" bIns="0" rtlCol="0" anchor="t">
            <a:spAutoFit/>
          </a:bodyPr>
          <a:lstStyle/>
          <a:p>
            <a:pPr algn="l">
              <a:lnSpc>
                <a:spcPts val="5280"/>
              </a:lnSpc>
              <a:spcBef>
                <a:spcPct val="0"/>
              </a:spcBef>
            </a:pPr>
            <a:r>
              <a:rPr lang="en-US" sz="4400" b="1">
                <a:solidFill>
                  <a:srgbClr val="262261"/>
                </a:solidFill>
                <a:latin typeface="Barlow Bold"/>
              </a:rPr>
              <a:t>Public Service Loan Forgiveness Processing </a:t>
            </a:r>
          </a:p>
        </p:txBody>
      </p:sp>
      <p:sp>
        <p:nvSpPr>
          <p:cNvPr id="3" name="TextBox 3"/>
          <p:cNvSpPr txBox="1"/>
          <p:nvPr/>
        </p:nvSpPr>
        <p:spPr>
          <a:xfrm>
            <a:off x="755090" y="1347544"/>
            <a:ext cx="10356350" cy="5845831"/>
          </a:xfrm>
          <a:prstGeom prst="rect">
            <a:avLst/>
          </a:prstGeom>
        </p:spPr>
        <p:txBody>
          <a:bodyPr lIns="0" tIns="0" rIns="0" bIns="0" rtlCol="0" anchor="t">
            <a:spAutoFit/>
          </a:bodyPr>
          <a:lstStyle/>
          <a:p>
            <a:pPr marL="337820" lvl="1" indent="-168910" algn="l">
              <a:lnSpc>
                <a:spcPts val="2700"/>
              </a:lnSpc>
              <a:buFont typeface="Arial"/>
              <a:buChar char="•"/>
            </a:pPr>
            <a:endParaRPr lang="en-US" spc="-54">
              <a:solidFill>
                <a:srgbClr val="404040"/>
              </a:solidFill>
              <a:latin typeface="Barlow"/>
            </a:endParaRPr>
          </a:p>
          <a:p>
            <a:pPr marL="337820" lvl="1" indent="-168910" algn="l">
              <a:lnSpc>
                <a:spcPts val="2700"/>
              </a:lnSpc>
              <a:buFont typeface="Arial"/>
              <a:buChar char="•"/>
            </a:pPr>
            <a:r>
              <a:rPr lang="en-US" spc="-54">
                <a:solidFill>
                  <a:srgbClr val="404040"/>
                </a:solidFill>
                <a:latin typeface="Barlow"/>
              </a:rPr>
              <a:t>Traditionally, MOHELA was the </a:t>
            </a:r>
            <a:r>
              <a:rPr lang="en-US" i="1" u="sng" spc="-54">
                <a:solidFill>
                  <a:srgbClr val="404040"/>
                </a:solidFill>
                <a:latin typeface="Barlow"/>
              </a:rPr>
              <a:t>sole</a:t>
            </a:r>
            <a:r>
              <a:rPr lang="en-US" spc="-54">
                <a:solidFill>
                  <a:srgbClr val="404040"/>
                </a:solidFill>
                <a:latin typeface="Barlow"/>
              </a:rPr>
              <a:t> servicer of loans owed by borrowers pursuing PSLF.</a:t>
            </a:r>
            <a:endParaRPr lang="en-US"/>
          </a:p>
          <a:p>
            <a:pPr marL="337820" lvl="1" indent="-168910" algn="l">
              <a:lnSpc>
                <a:spcPts val="2700"/>
              </a:lnSpc>
              <a:buFont typeface="Arial"/>
              <a:buChar char="•"/>
            </a:pPr>
            <a:endParaRPr lang="en-US" spc="-54">
              <a:solidFill>
                <a:srgbClr val="404040"/>
              </a:solidFill>
              <a:latin typeface="Barlow"/>
            </a:endParaRPr>
          </a:p>
          <a:p>
            <a:pPr marL="337820" lvl="1" indent="-168910" algn="l">
              <a:lnSpc>
                <a:spcPts val="2700"/>
              </a:lnSpc>
              <a:buFont typeface="Arial"/>
              <a:buChar char="•"/>
            </a:pPr>
            <a:r>
              <a:rPr lang="en-US" spc="-55">
                <a:solidFill>
                  <a:srgbClr val="404040"/>
                </a:solidFill>
                <a:latin typeface="Barlow"/>
              </a:rPr>
              <a:t>Department of Education began to take on management of PSLF information.</a:t>
            </a:r>
            <a:endParaRPr lang="en-US" spc="-54">
              <a:solidFill>
                <a:srgbClr val="404040"/>
              </a:solidFill>
              <a:latin typeface="Barlow"/>
            </a:endParaRPr>
          </a:p>
          <a:p>
            <a:pPr marL="337820" lvl="1" indent="-168910" algn="l">
              <a:lnSpc>
                <a:spcPts val="2700"/>
              </a:lnSpc>
              <a:buFont typeface="Arial"/>
              <a:buChar char="•"/>
            </a:pPr>
            <a:endParaRPr lang="en-US" spc="-55">
              <a:solidFill>
                <a:srgbClr val="404040"/>
              </a:solidFill>
              <a:latin typeface="Barlow"/>
            </a:endParaRPr>
          </a:p>
          <a:p>
            <a:pPr marL="455295" lvl="1" indent="-285750" algn="l">
              <a:lnSpc>
                <a:spcPts val="2700"/>
              </a:lnSpc>
              <a:buFont typeface="Arial"/>
              <a:buChar char="•"/>
            </a:pPr>
            <a:r>
              <a:rPr lang="en-US" spc="-55">
                <a:solidFill>
                  <a:srgbClr val="404040"/>
                </a:solidFill>
                <a:latin typeface="Barlow"/>
              </a:rPr>
              <a:t>What this mean?</a:t>
            </a:r>
          </a:p>
          <a:p>
            <a:pPr marL="777240" lvl="2" indent="-259080" algn="l">
              <a:lnSpc>
                <a:spcPts val="2700"/>
              </a:lnSpc>
              <a:buFont typeface="Arial"/>
              <a:buChar char="•"/>
            </a:pPr>
            <a:r>
              <a:rPr lang="en-US" spc="-55">
                <a:solidFill>
                  <a:srgbClr val="404040"/>
                </a:solidFill>
                <a:latin typeface="Barlow"/>
                <a:cs typeface="Arial"/>
              </a:rPr>
              <a:t>ED did not process PSLF applications or employment </a:t>
            </a:r>
            <a:r>
              <a:rPr lang="en-US" spc="-55" err="1">
                <a:solidFill>
                  <a:srgbClr val="404040"/>
                </a:solidFill>
                <a:latin typeface="Barlow"/>
                <a:cs typeface="Arial"/>
              </a:rPr>
              <a:t>verifctions</a:t>
            </a:r>
            <a:r>
              <a:rPr lang="en-US" spc="-55">
                <a:solidFill>
                  <a:srgbClr val="404040"/>
                </a:solidFill>
                <a:latin typeface="Barlow"/>
                <a:cs typeface="Arial"/>
              </a:rPr>
              <a:t> from May 2024 through July 2024.</a:t>
            </a:r>
          </a:p>
          <a:p>
            <a:pPr marL="777240" lvl="2" indent="-259080" algn="l">
              <a:lnSpc>
                <a:spcPts val="2700"/>
              </a:lnSpc>
              <a:buFont typeface="Arial"/>
              <a:buChar char="•"/>
            </a:pPr>
            <a:r>
              <a:rPr lang="en-US" spc="-55">
                <a:solidFill>
                  <a:srgbClr val="404040"/>
                </a:solidFill>
                <a:latin typeface="Barlow"/>
                <a:cs typeface="Arial"/>
              </a:rPr>
              <a:t>If you were with MOHELA, your loans will remain serviced by MOHELA.</a:t>
            </a:r>
            <a:endParaRPr lang="en-US" spc="-55">
              <a:solidFill>
                <a:srgbClr val="000000"/>
              </a:solidFill>
              <a:latin typeface="Barlow"/>
              <a:cs typeface="Arial"/>
            </a:endParaRPr>
          </a:p>
          <a:p>
            <a:pPr marL="777240" lvl="2" indent="-259080" algn="l">
              <a:lnSpc>
                <a:spcPts val="2700"/>
              </a:lnSpc>
              <a:buFont typeface="Arial"/>
              <a:buChar char="•"/>
            </a:pPr>
            <a:r>
              <a:rPr lang="en-US" spc="-55">
                <a:solidFill>
                  <a:srgbClr val="404040"/>
                </a:solidFill>
                <a:latin typeface="Barlow"/>
                <a:cs typeface="Arial"/>
              </a:rPr>
              <a:t>PSLF progress are now available on studentaid.gov, only.</a:t>
            </a:r>
          </a:p>
          <a:p>
            <a:pPr marL="777240" lvl="2" indent="-259080" algn="l">
              <a:lnSpc>
                <a:spcPts val="2700"/>
              </a:lnSpc>
              <a:buFont typeface="Arial"/>
              <a:buChar char="•"/>
            </a:pPr>
            <a:endParaRPr lang="en-US" spc="-55">
              <a:solidFill>
                <a:srgbClr val="404040"/>
              </a:solidFill>
              <a:latin typeface="Barlow"/>
              <a:cs typeface="Arial"/>
            </a:endParaRPr>
          </a:p>
          <a:p>
            <a:pPr marL="338455" lvl="1" indent="-168910" algn="l">
              <a:lnSpc>
                <a:spcPts val="2700"/>
              </a:lnSpc>
              <a:buFont typeface="Arial"/>
              <a:buChar char="•"/>
            </a:pPr>
            <a:r>
              <a:rPr lang="en-US">
                <a:latin typeface="Barlow"/>
              </a:rPr>
              <a:t>What do I have to do?</a:t>
            </a:r>
          </a:p>
          <a:p>
            <a:pPr marL="777240" lvl="2" indent="-259080" algn="l">
              <a:lnSpc>
                <a:spcPts val="2700"/>
              </a:lnSpc>
              <a:buFont typeface="Arial,Sans-Serif"/>
              <a:buChar char="•"/>
            </a:pPr>
            <a:r>
              <a:rPr lang="en-US">
                <a:solidFill>
                  <a:srgbClr val="404040"/>
                </a:solidFill>
                <a:latin typeface="Barlow"/>
                <a:cs typeface="Arial"/>
              </a:rPr>
              <a:t>Check their work!</a:t>
            </a:r>
          </a:p>
          <a:p>
            <a:pPr marL="518160" lvl="2" algn="l">
              <a:lnSpc>
                <a:spcPts val="2700"/>
              </a:lnSpc>
            </a:pPr>
            <a:r>
              <a:rPr lang="en-US">
                <a:solidFill>
                  <a:srgbClr val="404040"/>
                </a:solidFill>
                <a:latin typeface="Barlow"/>
                <a:cs typeface="Arial"/>
              </a:rPr>
              <a:t>  If your loans were previously serviced by MOHELA, and you have a former payment count, </a:t>
            </a:r>
          </a:p>
          <a:p>
            <a:pPr marL="518160" lvl="2" algn="l">
              <a:lnSpc>
                <a:spcPts val="2700"/>
              </a:lnSpc>
            </a:pPr>
            <a:r>
              <a:rPr lang="en-US">
                <a:solidFill>
                  <a:srgbClr val="404040"/>
                </a:solidFill>
                <a:latin typeface="Barlow"/>
                <a:cs typeface="Arial"/>
              </a:rPr>
              <a:t>   double check your figures according to your previous payment count!</a:t>
            </a:r>
            <a:endParaRPr lang="en-US"/>
          </a:p>
          <a:p>
            <a:pPr marL="518160" lvl="2" algn="l">
              <a:lnSpc>
                <a:spcPts val="2700"/>
              </a:lnSpc>
            </a:pPr>
            <a:r>
              <a:rPr lang="en-US">
                <a:solidFill>
                  <a:srgbClr val="404040"/>
                </a:solidFill>
                <a:latin typeface="Barlow"/>
                <a:cs typeface="Arial"/>
              </a:rPr>
              <a:t>  If you have no payment count available, count out your months of payment manually</a:t>
            </a:r>
          </a:p>
          <a:p>
            <a:pPr marL="338455" lvl="1" indent="-168910" algn="l">
              <a:lnSpc>
                <a:spcPts val="2700"/>
              </a:lnSpc>
              <a:buFont typeface="Arial"/>
              <a:buChar char="•"/>
            </a:pPr>
            <a:endParaRPr lang="en-US">
              <a:solidFill>
                <a:srgbClr val="000000"/>
              </a:solidFill>
              <a:latin typeface="Barlow"/>
              <a:cs typeface="Calibri"/>
            </a:endParaRPr>
          </a:p>
          <a:p>
            <a:pPr marL="518160" lvl="2" algn="l">
              <a:lnSpc>
                <a:spcPts val="2700"/>
              </a:lnSpc>
            </a:pPr>
            <a:endParaRPr lang="en-US">
              <a:solidFill>
                <a:srgbClr val="000000"/>
              </a:solidFill>
              <a:latin typeface="Barlow"/>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55090" y="604300"/>
            <a:ext cx="9760510" cy="1338380"/>
          </a:xfrm>
          <a:prstGeom prst="rect">
            <a:avLst/>
          </a:prstGeom>
        </p:spPr>
        <p:txBody>
          <a:bodyPr lIns="0" tIns="0" rIns="0" bIns="0" rtlCol="0" anchor="t">
            <a:spAutoFit/>
          </a:bodyPr>
          <a:lstStyle/>
          <a:p>
            <a:pPr algn="l">
              <a:lnSpc>
                <a:spcPts val="5280"/>
              </a:lnSpc>
              <a:spcBef>
                <a:spcPct val="0"/>
              </a:spcBef>
            </a:pPr>
            <a:r>
              <a:rPr lang="en-US" sz="4400" b="1">
                <a:solidFill>
                  <a:srgbClr val="262261"/>
                </a:solidFill>
                <a:latin typeface="Barlow Bold"/>
              </a:rPr>
              <a:t>IDR Account Adjustment (IDRAA) and its Impact on IDRF and PSLF</a:t>
            </a:r>
          </a:p>
        </p:txBody>
      </p:sp>
      <p:sp>
        <p:nvSpPr>
          <p:cNvPr id="3" name="TextBox 3"/>
          <p:cNvSpPr txBox="1"/>
          <p:nvPr/>
        </p:nvSpPr>
        <p:spPr>
          <a:xfrm>
            <a:off x="755090" y="2024877"/>
            <a:ext cx="10356350" cy="3422091"/>
          </a:xfrm>
          <a:prstGeom prst="rect">
            <a:avLst/>
          </a:prstGeom>
        </p:spPr>
        <p:txBody>
          <a:bodyPr lIns="0" tIns="0" rIns="0" bIns="0" rtlCol="0" anchor="t">
            <a:spAutoFit/>
          </a:bodyPr>
          <a:lstStyle/>
          <a:p>
            <a:pPr marL="338345" lvl="1" indent="-169172" algn="l">
              <a:lnSpc>
                <a:spcPts val="2700"/>
              </a:lnSpc>
              <a:buFont typeface="Arial"/>
              <a:buChar char="•"/>
            </a:pPr>
            <a:r>
              <a:rPr lang="en-US" spc="-54">
                <a:solidFill>
                  <a:srgbClr val="404040"/>
                </a:solidFill>
                <a:latin typeface="Barlow"/>
              </a:rPr>
              <a:t>The IDR Account Adjustment allows more borrowers to get qualifying payment credit towards PSLF and IDRF. Through this process, borrowers may get credit for the following: </a:t>
            </a:r>
          </a:p>
          <a:p>
            <a:pPr marL="777279" lvl="2" indent="-259093" algn="l">
              <a:lnSpc>
                <a:spcPts val="2700"/>
              </a:lnSpc>
              <a:buFont typeface="Arial"/>
              <a:buChar char="⚬"/>
            </a:pPr>
            <a:r>
              <a:rPr lang="en-US" spc="-54">
                <a:solidFill>
                  <a:srgbClr val="404040"/>
                </a:solidFill>
                <a:latin typeface="Barlow"/>
              </a:rPr>
              <a:t>Periods in repayment</a:t>
            </a:r>
          </a:p>
          <a:p>
            <a:pPr marL="777279" lvl="2" indent="-259093" algn="l">
              <a:lnSpc>
                <a:spcPts val="2700"/>
              </a:lnSpc>
              <a:buFont typeface="Arial"/>
              <a:buChar char="⚬"/>
            </a:pPr>
            <a:r>
              <a:rPr lang="en-US" spc="-54">
                <a:solidFill>
                  <a:srgbClr val="404040"/>
                </a:solidFill>
                <a:latin typeface="Barlow"/>
              </a:rPr>
              <a:t>Time spent in forbearance of 12 consecutive or 36 cumulative months.</a:t>
            </a:r>
          </a:p>
          <a:p>
            <a:pPr marL="777279" lvl="2" indent="-259093" algn="l">
              <a:lnSpc>
                <a:spcPts val="2700"/>
              </a:lnSpc>
              <a:buFont typeface="Arial"/>
              <a:buChar char="⚬"/>
            </a:pPr>
            <a:r>
              <a:rPr lang="en-US" spc="-54">
                <a:solidFill>
                  <a:srgbClr val="404040"/>
                </a:solidFill>
                <a:latin typeface="Barlow"/>
              </a:rPr>
              <a:t>Most deferments prior to 2013, economic hardship deferments after 2013.</a:t>
            </a:r>
          </a:p>
          <a:p>
            <a:pPr marL="777279" lvl="2" indent="-259093" algn="l">
              <a:lnSpc>
                <a:spcPts val="2700"/>
              </a:lnSpc>
              <a:buFont typeface="Arial"/>
              <a:buChar char="⚬"/>
            </a:pPr>
            <a:r>
              <a:rPr lang="en-US" spc="-54">
                <a:solidFill>
                  <a:srgbClr val="404040"/>
                </a:solidFill>
                <a:latin typeface="Barlow"/>
              </a:rPr>
              <a:t>Months prior to loan consolidation! </a:t>
            </a:r>
          </a:p>
          <a:p>
            <a:pPr marL="777279" lvl="2" indent="-259093" algn="l">
              <a:lnSpc>
                <a:spcPts val="2700"/>
              </a:lnSpc>
              <a:buFont typeface="Arial"/>
              <a:buChar char="⚬"/>
            </a:pPr>
            <a:r>
              <a:rPr lang="en-US" spc="-54">
                <a:solidFill>
                  <a:srgbClr val="404040"/>
                </a:solidFill>
                <a:latin typeface="Barlow"/>
              </a:rPr>
              <a:t>Credit will be awarded even if you were not making payments or enrolled in an IDR plan!</a:t>
            </a:r>
          </a:p>
          <a:p>
            <a:pPr marL="338472" lvl="1" indent="-169236" algn="l">
              <a:lnSpc>
                <a:spcPts val="2700"/>
              </a:lnSpc>
              <a:buFont typeface="Arial"/>
              <a:buChar char="•"/>
            </a:pPr>
            <a:r>
              <a:rPr lang="en-US" spc="-55">
                <a:solidFill>
                  <a:srgbClr val="404040"/>
                </a:solidFill>
                <a:latin typeface="Barlow"/>
              </a:rPr>
              <a:t>Borrowers will</a:t>
            </a:r>
            <a:r>
              <a:rPr lang="en-US" spc="-55">
                <a:solidFill>
                  <a:srgbClr val="404040"/>
                </a:solidFill>
                <a:latin typeface="Barlow Bold"/>
              </a:rPr>
              <a:t> NOT </a:t>
            </a:r>
            <a:r>
              <a:rPr lang="en-US" spc="-55">
                <a:solidFill>
                  <a:srgbClr val="404040"/>
                </a:solidFill>
                <a:latin typeface="Barlow"/>
              </a:rPr>
              <a:t>get credit for time in an in-school deferment, grace period or default (except when using Fresh Start to bring loans out of default, credit will be given for months in default during the payment pause).</a:t>
            </a:r>
          </a:p>
          <a:p>
            <a:pPr marL="338472" lvl="1" indent="-169236" algn="l">
              <a:lnSpc>
                <a:spcPts val="2700"/>
              </a:lnSpc>
              <a:buFont typeface="Arial"/>
              <a:buChar char="•"/>
            </a:pPr>
            <a:r>
              <a:rPr lang="en-US" spc="-55">
                <a:solidFill>
                  <a:srgbClr val="404040"/>
                </a:solidFill>
                <a:latin typeface="Barlow"/>
              </a:rPr>
              <a:t>For PSLF, you must still meet the employment requirement!</a:t>
            </a:r>
          </a:p>
        </p:txBody>
      </p:sp>
      <p:sp>
        <p:nvSpPr>
          <p:cNvPr id="5" name="TextBox 5"/>
          <p:cNvSpPr txBox="1"/>
          <p:nvPr/>
        </p:nvSpPr>
        <p:spPr>
          <a:xfrm>
            <a:off x="1143355" y="6022399"/>
            <a:ext cx="8107680" cy="257763"/>
          </a:xfrm>
          <a:prstGeom prst="rect">
            <a:avLst/>
          </a:prstGeom>
        </p:spPr>
        <p:txBody>
          <a:bodyPr lIns="0" tIns="0" rIns="0" bIns="0" rtlCol="0" anchor="t">
            <a:spAutoFit/>
          </a:bodyPr>
          <a:lstStyle/>
          <a:p>
            <a:pPr algn="l">
              <a:lnSpc>
                <a:spcPts val="2160"/>
              </a:lnSpc>
            </a:pPr>
            <a:r>
              <a:rPr lang="en-US">
                <a:solidFill>
                  <a:srgbClr val="FFFFFF"/>
                </a:solidFill>
                <a:latin typeface="Barlow"/>
              </a:rPr>
              <a:t>Once you have Direct Loans, you will be awarded credit between now and 2024</a:t>
            </a:r>
          </a:p>
        </p:txBody>
      </p:sp>
      <p:sp>
        <p:nvSpPr>
          <p:cNvPr id="6" name="TextBox 6"/>
          <p:cNvSpPr txBox="1"/>
          <p:nvPr/>
        </p:nvSpPr>
        <p:spPr>
          <a:xfrm>
            <a:off x="2210238" y="5970019"/>
            <a:ext cx="7958161" cy="487313"/>
          </a:xfrm>
          <a:prstGeom prst="rect">
            <a:avLst/>
          </a:prstGeom>
        </p:spPr>
        <p:txBody>
          <a:bodyPr lIns="0" tIns="0" rIns="0" bIns="0" rtlCol="0" anchor="t">
            <a:spAutoFit/>
          </a:bodyPr>
          <a:lstStyle/>
          <a:p>
            <a:pPr algn="l">
              <a:lnSpc>
                <a:spcPts val="1919"/>
              </a:lnSpc>
              <a:spcBef>
                <a:spcPct val="0"/>
              </a:spcBef>
            </a:pPr>
            <a:r>
              <a:rPr lang="en-US" sz="1600" b="1" spc="-55">
                <a:solidFill>
                  <a:srgbClr val="404040"/>
                </a:solidFill>
                <a:latin typeface="Barlow"/>
              </a:rPr>
              <a:t>Did you know?  </a:t>
            </a:r>
            <a:r>
              <a:rPr lang="en-US" sz="1600" spc="-55">
                <a:solidFill>
                  <a:srgbClr val="404040"/>
                </a:solidFill>
                <a:latin typeface="Barlow"/>
              </a:rPr>
              <a:t>DOE is responsible for awarding credit, and borrowers will get credit between now and sometime next year! Patience is key!</a:t>
            </a:r>
          </a:p>
        </p:txBody>
      </p:sp>
      <p:sp>
        <p:nvSpPr>
          <p:cNvPr id="7" name="Freeform 7"/>
          <p:cNvSpPr/>
          <p:nvPr/>
        </p:nvSpPr>
        <p:spPr>
          <a:xfrm>
            <a:off x="755091" y="5680448"/>
            <a:ext cx="1108751" cy="969654"/>
          </a:xfrm>
          <a:custGeom>
            <a:avLst/>
            <a:gdLst/>
            <a:ahLst/>
            <a:cxnLst/>
            <a:rect l="l" t="t" r="r" b="b"/>
            <a:pathLst>
              <a:path w="1663127" h="1454481">
                <a:moveTo>
                  <a:pt x="0" y="0"/>
                </a:moveTo>
                <a:lnTo>
                  <a:pt x="1663127" y="0"/>
                </a:lnTo>
                <a:lnTo>
                  <a:pt x="1663127" y="1454480"/>
                </a:lnTo>
                <a:lnTo>
                  <a:pt x="0" y="14544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3120146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9F392-9FAD-713C-8FF2-305BD7B7A42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986B999-7AC1-29DB-4105-F78B603240BF}"/>
              </a:ext>
            </a:extLst>
          </p:cNvPr>
          <p:cNvSpPr txBox="1"/>
          <p:nvPr/>
        </p:nvSpPr>
        <p:spPr>
          <a:xfrm>
            <a:off x="755090" y="604300"/>
            <a:ext cx="9760510" cy="622606"/>
          </a:xfrm>
          <a:prstGeom prst="rect">
            <a:avLst/>
          </a:prstGeom>
        </p:spPr>
        <p:txBody>
          <a:bodyPr lIns="0" tIns="0" rIns="0" bIns="0" rtlCol="0" anchor="t">
            <a:spAutoFit/>
          </a:bodyPr>
          <a:lstStyle/>
          <a:p>
            <a:pPr algn="l">
              <a:lnSpc>
                <a:spcPts val="5280"/>
              </a:lnSpc>
              <a:spcBef>
                <a:spcPct val="0"/>
              </a:spcBef>
            </a:pPr>
            <a:r>
              <a:rPr lang="en-US" sz="4400" b="1">
                <a:solidFill>
                  <a:srgbClr val="262261"/>
                </a:solidFill>
                <a:latin typeface="Barlow Bold"/>
              </a:rPr>
              <a:t>Post-Adjustment IDRF Changes</a:t>
            </a:r>
          </a:p>
        </p:txBody>
      </p:sp>
      <p:sp>
        <p:nvSpPr>
          <p:cNvPr id="3" name="TextBox 3">
            <a:extLst>
              <a:ext uri="{FF2B5EF4-FFF2-40B4-BE49-F238E27FC236}">
                <a16:creationId xmlns:a16="http://schemas.microsoft.com/office/drawing/2014/main" id="{F128E365-014D-94C9-3A31-CE1C1BEF060F}"/>
              </a:ext>
            </a:extLst>
          </p:cNvPr>
          <p:cNvSpPr txBox="1"/>
          <p:nvPr/>
        </p:nvSpPr>
        <p:spPr>
          <a:xfrm>
            <a:off x="755090" y="1742631"/>
            <a:ext cx="10356350" cy="3768339"/>
          </a:xfrm>
          <a:prstGeom prst="rect">
            <a:avLst/>
          </a:prstGeom>
        </p:spPr>
        <p:txBody>
          <a:bodyPr lIns="0" tIns="0" rIns="0" bIns="0" rtlCol="0" anchor="t">
            <a:spAutoFit/>
          </a:bodyPr>
          <a:lstStyle/>
          <a:p>
            <a:pPr marL="337820" lvl="1" indent="-168910" algn="l">
              <a:lnSpc>
                <a:spcPts val="2700"/>
              </a:lnSpc>
              <a:buFont typeface="Arial"/>
              <a:buChar char="•"/>
            </a:pPr>
            <a:r>
              <a:rPr lang="en-US" sz="1800" b="0" i="0" u="none" strike="noStrike" baseline="0">
                <a:solidFill>
                  <a:srgbClr val="404040"/>
                </a:solidFill>
                <a:latin typeface="Barlow"/>
              </a:rPr>
              <a:t>Borrowers who consolidate loans for Publi</a:t>
            </a:r>
            <a:r>
              <a:rPr lang="en-US">
                <a:solidFill>
                  <a:srgbClr val="404040"/>
                </a:solidFill>
                <a:latin typeface="Barlow"/>
              </a:rPr>
              <a:t>c Service Loan and Income Driven Repayment after the adjustments are published will </a:t>
            </a:r>
            <a:r>
              <a:rPr lang="en-US" sz="1800" b="0" i="0" u="none" strike="noStrike" baseline="0">
                <a:solidFill>
                  <a:srgbClr val="404040"/>
                </a:solidFill>
                <a:latin typeface="Barlow"/>
              </a:rPr>
              <a:t> be given qualifying payment credit on a weighted average basis rather than having the longest payment history applied to the entire balance. </a:t>
            </a:r>
            <a:endParaRPr lang="en-US">
              <a:latin typeface="Barlow"/>
            </a:endParaRPr>
          </a:p>
          <a:p>
            <a:pPr marL="337820" lvl="1" indent="-168910" algn="l">
              <a:lnSpc>
                <a:spcPts val="2700"/>
              </a:lnSpc>
              <a:buFont typeface="Arial"/>
              <a:buChar char="•"/>
            </a:pPr>
            <a:r>
              <a:rPr lang="en-US">
                <a:solidFill>
                  <a:srgbClr val="404040"/>
                </a:solidFill>
                <a:latin typeface="Barlow"/>
              </a:rPr>
              <a:t>Borrowers consolidating Direct and/or ED-held FFELP loans for IDR Forgiveness were supposed to see discharges beginning July 1, 2024.*</a:t>
            </a:r>
            <a:endParaRPr lang="en-US" sz="1800" b="0" i="0" u="none" strike="noStrike" baseline="0">
              <a:solidFill>
                <a:srgbClr val="404040"/>
              </a:solidFill>
              <a:latin typeface="Barlow"/>
            </a:endParaRPr>
          </a:p>
          <a:p>
            <a:pPr marL="337820" lvl="1" indent="-168910" algn="l">
              <a:lnSpc>
                <a:spcPts val="2700"/>
              </a:lnSpc>
              <a:buFont typeface="Arial"/>
              <a:buChar char="•"/>
            </a:pPr>
            <a:r>
              <a:rPr lang="en-US">
                <a:solidFill>
                  <a:srgbClr val="404040"/>
                </a:solidFill>
                <a:latin typeface="Barlow"/>
              </a:rPr>
              <a:t>Borrowers consolidating commercially held FFELP loans will likely see little to no retroactive credit.</a:t>
            </a:r>
          </a:p>
          <a:p>
            <a:pPr marL="337820" lvl="1" indent="-168910" algn="l">
              <a:lnSpc>
                <a:spcPts val="2700"/>
              </a:lnSpc>
              <a:buFont typeface="Arial"/>
              <a:buChar char="•"/>
            </a:pPr>
            <a:r>
              <a:rPr lang="en-US" sz="1800" b="0" i="0" u="none" strike="noStrike" baseline="0">
                <a:solidFill>
                  <a:srgbClr val="404040"/>
                </a:solidFill>
                <a:latin typeface="Barlow"/>
              </a:rPr>
              <a:t>Borrowers consolidating other types of non-Direct loans </a:t>
            </a:r>
            <a:r>
              <a:rPr lang="en-US">
                <a:solidFill>
                  <a:srgbClr val="404040"/>
                </a:solidFill>
                <a:latin typeface="Barlow"/>
              </a:rPr>
              <a:t>(Perkins, HEAL, etc.) will get no retroactive forgiveness.</a:t>
            </a:r>
          </a:p>
          <a:p>
            <a:pPr marL="337820" lvl="1" indent="-168910" algn="l">
              <a:lnSpc>
                <a:spcPts val="2700"/>
              </a:lnSpc>
              <a:buFont typeface="Arial"/>
              <a:buChar char="•"/>
            </a:pPr>
            <a:r>
              <a:rPr lang="en-US">
                <a:solidFill>
                  <a:srgbClr val="404040"/>
                </a:solidFill>
                <a:latin typeface="Barlow"/>
              </a:rPr>
              <a:t>Former guidance indicated that borrowers</a:t>
            </a:r>
            <a:r>
              <a:rPr lang="en-US" sz="1800" b="0" i="0" u="none" strike="noStrike" baseline="0">
                <a:solidFill>
                  <a:srgbClr val="404040"/>
                </a:solidFill>
                <a:latin typeface="Barlow"/>
              </a:rPr>
              <a:t> consolidating between </a:t>
            </a:r>
            <a:r>
              <a:rPr lang="en-US" sz="1800" b="1" i="0" u="none" strike="noStrike" baseline="0">
                <a:solidFill>
                  <a:srgbClr val="404040"/>
                </a:solidFill>
                <a:latin typeface="Barlow"/>
              </a:rPr>
              <a:t>May </a:t>
            </a:r>
            <a:r>
              <a:rPr lang="en-US" b="1">
                <a:solidFill>
                  <a:srgbClr val="404040"/>
                </a:solidFill>
                <a:latin typeface="Barlow"/>
              </a:rPr>
              <a:t>1, 2024, and June 30, 2024</a:t>
            </a:r>
            <a:r>
              <a:rPr lang="en-US">
                <a:solidFill>
                  <a:srgbClr val="404040"/>
                </a:solidFill>
                <a:latin typeface="Barlow"/>
              </a:rPr>
              <a:t>, could receive </a:t>
            </a:r>
            <a:r>
              <a:rPr lang="en-US" b="1">
                <a:solidFill>
                  <a:srgbClr val="404040"/>
                </a:solidFill>
                <a:latin typeface="Barlow"/>
              </a:rPr>
              <a:t>NO CREDIT </a:t>
            </a:r>
            <a:r>
              <a:rPr lang="en-US">
                <a:solidFill>
                  <a:srgbClr val="404040"/>
                </a:solidFill>
                <a:latin typeface="Barlow"/>
              </a:rPr>
              <a:t>and may risk losing all credit. </a:t>
            </a:r>
            <a:r>
              <a:rPr lang="en-US" b="1">
                <a:solidFill>
                  <a:srgbClr val="404040"/>
                </a:solidFill>
                <a:latin typeface="Barlow"/>
              </a:rPr>
              <a:t>THIS IS NOT THE CASE!</a:t>
            </a:r>
            <a:endParaRPr lang="en-US" sz="1800" b="1" i="0" u="none" strike="noStrike" baseline="0">
              <a:solidFill>
                <a:srgbClr val="404040"/>
              </a:solidFill>
              <a:latin typeface="Barlow"/>
            </a:endParaRPr>
          </a:p>
          <a:p>
            <a:pPr marL="337820" lvl="1" indent="-168910" algn="l">
              <a:lnSpc>
                <a:spcPts val="2700"/>
              </a:lnSpc>
              <a:buFont typeface="Arial"/>
              <a:buChar char="•"/>
            </a:pPr>
            <a:endParaRPr lang="en-US" spc="-55">
              <a:solidFill>
                <a:srgbClr val="404040"/>
              </a:solidFill>
              <a:latin typeface="Barlow"/>
            </a:endParaRPr>
          </a:p>
        </p:txBody>
      </p:sp>
      <p:sp>
        <p:nvSpPr>
          <p:cNvPr id="5" name="TextBox 5">
            <a:extLst>
              <a:ext uri="{FF2B5EF4-FFF2-40B4-BE49-F238E27FC236}">
                <a16:creationId xmlns:a16="http://schemas.microsoft.com/office/drawing/2014/main" id="{9A8ACD07-538D-017B-E86D-E265668F6914}"/>
              </a:ext>
            </a:extLst>
          </p:cNvPr>
          <p:cNvSpPr txBox="1"/>
          <p:nvPr/>
        </p:nvSpPr>
        <p:spPr>
          <a:xfrm>
            <a:off x="1143355" y="6022399"/>
            <a:ext cx="8107680" cy="257763"/>
          </a:xfrm>
          <a:prstGeom prst="rect">
            <a:avLst/>
          </a:prstGeom>
        </p:spPr>
        <p:txBody>
          <a:bodyPr lIns="0" tIns="0" rIns="0" bIns="0" rtlCol="0" anchor="t">
            <a:spAutoFit/>
          </a:bodyPr>
          <a:lstStyle/>
          <a:p>
            <a:pPr algn="l">
              <a:lnSpc>
                <a:spcPts val="2160"/>
              </a:lnSpc>
            </a:pPr>
            <a:r>
              <a:rPr lang="en-US">
                <a:solidFill>
                  <a:srgbClr val="FFFFFF"/>
                </a:solidFill>
                <a:latin typeface="Barlow"/>
              </a:rPr>
              <a:t>Once you have Direct Loans, you will be awarded credit between now and 2024</a:t>
            </a:r>
          </a:p>
        </p:txBody>
      </p:sp>
    </p:spTree>
    <p:extLst>
      <p:ext uri="{BB962C8B-B14F-4D97-AF65-F5344CB8AC3E}">
        <p14:creationId xmlns:p14="http://schemas.microsoft.com/office/powerpoint/2010/main" val="1427752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0F9CA-E24E-51B0-7A31-B3DAFBEEDDA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1D53D94-0F84-E923-94F0-D44A427049D2}"/>
              </a:ext>
            </a:extLst>
          </p:cNvPr>
          <p:cNvSpPr txBox="1"/>
          <p:nvPr/>
        </p:nvSpPr>
        <p:spPr>
          <a:xfrm>
            <a:off x="755090" y="604300"/>
            <a:ext cx="9760510" cy="622606"/>
          </a:xfrm>
          <a:prstGeom prst="rect">
            <a:avLst/>
          </a:prstGeom>
        </p:spPr>
        <p:txBody>
          <a:bodyPr lIns="0" tIns="0" rIns="0" bIns="0" rtlCol="0" anchor="t">
            <a:spAutoFit/>
          </a:bodyPr>
          <a:lstStyle/>
          <a:p>
            <a:pPr algn="l">
              <a:lnSpc>
                <a:spcPts val="5280"/>
              </a:lnSpc>
              <a:spcBef>
                <a:spcPct val="0"/>
              </a:spcBef>
            </a:pPr>
            <a:r>
              <a:rPr lang="en-US" sz="4400" b="1">
                <a:solidFill>
                  <a:srgbClr val="262261"/>
                </a:solidFill>
                <a:latin typeface="Barlow Bold"/>
              </a:rPr>
              <a:t>Post-Adjustment PSLF Considerations </a:t>
            </a:r>
          </a:p>
        </p:txBody>
      </p:sp>
      <p:sp>
        <p:nvSpPr>
          <p:cNvPr id="3" name="TextBox 3">
            <a:extLst>
              <a:ext uri="{FF2B5EF4-FFF2-40B4-BE49-F238E27FC236}">
                <a16:creationId xmlns:a16="http://schemas.microsoft.com/office/drawing/2014/main" id="{9649AE73-DDF8-6D76-53BF-17CD281992B1}"/>
              </a:ext>
            </a:extLst>
          </p:cNvPr>
          <p:cNvSpPr txBox="1"/>
          <p:nvPr/>
        </p:nvSpPr>
        <p:spPr>
          <a:xfrm>
            <a:off x="755090" y="1742631"/>
            <a:ext cx="10356350" cy="4807085"/>
          </a:xfrm>
          <a:prstGeom prst="rect">
            <a:avLst/>
          </a:prstGeom>
        </p:spPr>
        <p:txBody>
          <a:bodyPr lIns="0" tIns="0" rIns="0" bIns="0" rtlCol="0" anchor="t">
            <a:spAutoFit/>
          </a:bodyPr>
          <a:lstStyle/>
          <a:p>
            <a:pPr marL="168910" lvl="1" algn="l">
              <a:lnSpc>
                <a:spcPts val="2700"/>
              </a:lnSpc>
            </a:pPr>
            <a:r>
              <a:rPr lang="en-US" spc="-55">
                <a:solidFill>
                  <a:srgbClr val="404040"/>
                </a:solidFill>
                <a:latin typeface="Barlow"/>
              </a:rPr>
              <a:t>Public Service Loan Forgiveness rules changed in July 2023 to allow for retroactive credit post-consolidation. From the publishing of the adjustment on, borrowers with direct loans, only, will receive retroactive credit based on a weighted average.</a:t>
            </a:r>
            <a:endParaRPr lang="en-US">
              <a:latin typeface="Barlow"/>
            </a:endParaRPr>
          </a:p>
          <a:p>
            <a:pPr marL="168910" lvl="1" algn="l">
              <a:lnSpc>
                <a:spcPts val="2700"/>
              </a:lnSpc>
            </a:pPr>
            <a:r>
              <a:rPr lang="en-US" b="1" spc="-55">
                <a:solidFill>
                  <a:srgbClr val="404040"/>
                </a:solidFill>
                <a:latin typeface="Barlow"/>
              </a:rPr>
              <a:t>CONSOLIDATION</a:t>
            </a:r>
          </a:p>
          <a:p>
            <a:pPr marL="337820" lvl="2" indent="-168910" algn="l">
              <a:lnSpc>
                <a:spcPts val="2700"/>
              </a:lnSpc>
              <a:buFont typeface="Arial"/>
              <a:buChar char="•"/>
            </a:pPr>
            <a:r>
              <a:rPr lang="en-US" spc="-55">
                <a:solidFill>
                  <a:srgbClr val="404040"/>
                </a:solidFill>
                <a:latin typeface="Barlow"/>
              </a:rPr>
              <a:t> The Department has issued guidance directing that borrowers submit PSLF Certification Forms for all loans, wait to get an adjusted count, </a:t>
            </a:r>
            <a:r>
              <a:rPr lang="en-US" b="1" i="1" spc="-55">
                <a:solidFill>
                  <a:srgbClr val="404040"/>
                </a:solidFill>
                <a:latin typeface="Barlow"/>
              </a:rPr>
              <a:t>THEN </a:t>
            </a:r>
            <a:r>
              <a:rPr lang="en-US" spc="-55">
                <a:solidFill>
                  <a:srgbClr val="404040"/>
                </a:solidFill>
                <a:latin typeface="Barlow"/>
              </a:rPr>
              <a:t>consolidate</a:t>
            </a:r>
          </a:p>
          <a:p>
            <a:pPr marL="337820" lvl="1" indent="-168910" algn="l">
              <a:lnSpc>
                <a:spcPts val="2700"/>
              </a:lnSpc>
              <a:buFont typeface="Arial"/>
              <a:buChar char="•"/>
            </a:pPr>
            <a:r>
              <a:rPr lang="en-US" spc="-55">
                <a:solidFill>
                  <a:srgbClr val="404040"/>
                </a:solidFill>
                <a:latin typeface="Barlow"/>
              </a:rPr>
              <a:t>During and due to the moratorium, only borrowers who already have a PSLF count on all of their existing direct loans should have consolidated</a:t>
            </a:r>
          </a:p>
          <a:p>
            <a:pPr marL="168910" lvl="1" algn="l">
              <a:lnSpc>
                <a:spcPts val="2700"/>
              </a:lnSpc>
            </a:pPr>
            <a:r>
              <a:rPr lang="en-US" b="1" spc="-55">
                <a:solidFill>
                  <a:srgbClr val="404040"/>
                </a:solidFill>
                <a:latin typeface="Barlow"/>
              </a:rPr>
              <a:t>PSLF BUY-BACK</a:t>
            </a:r>
          </a:p>
          <a:p>
            <a:pPr marL="337820" lvl="1" indent="-168910" algn="l">
              <a:lnSpc>
                <a:spcPts val="2700"/>
              </a:lnSpc>
              <a:buFont typeface="Arial"/>
              <a:buChar char="•"/>
            </a:pPr>
            <a:r>
              <a:rPr lang="en-US" b="1" spc="-55">
                <a:solidFill>
                  <a:srgbClr val="404040"/>
                </a:solidFill>
                <a:latin typeface="Barlow"/>
              </a:rPr>
              <a:t>  </a:t>
            </a:r>
            <a:r>
              <a:rPr lang="en-US" spc="-55">
                <a:solidFill>
                  <a:srgbClr val="404040"/>
                </a:solidFill>
                <a:latin typeface="Barlow"/>
              </a:rPr>
              <a:t>Borrowers have the option to pay for months that do not count as qualifying payments for PSLF purposes, such as periods spent in deferment or forbearance while working for a qualifying employer,</a:t>
            </a:r>
            <a:r>
              <a:rPr lang="en-US" b="1" spc="-55">
                <a:solidFill>
                  <a:srgbClr val="404040"/>
                </a:solidFill>
                <a:latin typeface="Barlow"/>
              </a:rPr>
              <a:t> BUT</a:t>
            </a:r>
            <a:r>
              <a:rPr lang="en-US" spc="-55">
                <a:solidFill>
                  <a:srgbClr val="404040"/>
                </a:solidFill>
                <a:latin typeface="Barlow"/>
              </a:rPr>
              <a:t> restrictions apply</a:t>
            </a:r>
          </a:p>
          <a:p>
            <a:pPr marL="337820" lvl="1" indent="-168910" algn="l">
              <a:lnSpc>
                <a:spcPts val="2700"/>
              </a:lnSpc>
              <a:buFont typeface="Arial"/>
              <a:buChar char="•"/>
            </a:pPr>
            <a:r>
              <a:rPr lang="en-US" spc="-55">
                <a:solidFill>
                  <a:srgbClr val="404040"/>
                </a:solidFill>
                <a:latin typeface="Barlow"/>
              </a:rPr>
              <a:t>Per FSA, you cannot buyback months prior to consolidation, but this is still developing</a:t>
            </a:r>
          </a:p>
          <a:p>
            <a:pPr marL="337820" lvl="1" indent="-168910" algn="l">
              <a:lnSpc>
                <a:spcPts val="2700"/>
              </a:lnSpc>
              <a:buFont typeface="Arial"/>
              <a:buChar char="•"/>
            </a:pPr>
            <a:r>
              <a:rPr lang="en-US" spc="-55">
                <a:solidFill>
                  <a:srgbClr val="404040"/>
                </a:solidFill>
                <a:latin typeface="Barlow"/>
              </a:rPr>
              <a:t>In most cases, you should wait for the result of the adjustment before deciding to buy back months.</a:t>
            </a:r>
          </a:p>
        </p:txBody>
      </p:sp>
    </p:spTree>
    <p:extLst>
      <p:ext uri="{BB962C8B-B14F-4D97-AF65-F5344CB8AC3E}">
        <p14:creationId xmlns:p14="http://schemas.microsoft.com/office/powerpoint/2010/main" val="2955480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692782" y="559703"/>
            <a:ext cx="7182783" cy="964923"/>
            <a:chOff x="0" y="0"/>
            <a:chExt cx="13413008" cy="1801880"/>
          </a:xfrm>
        </p:grpSpPr>
        <p:sp>
          <p:nvSpPr>
            <p:cNvPr id="3" name="Freeform 3"/>
            <p:cNvSpPr/>
            <p:nvPr/>
          </p:nvSpPr>
          <p:spPr>
            <a:xfrm>
              <a:off x="34804" y="18306"/>
              <a:ext cx="13343407" cy="1765308"/>
            </a:xfrm>
            <a:custGeom>
              <a:avLst/>
              <a:gdLst/>
              <a:ahLst/>
              <a:cxnLst/>
              <a:rect l="l" t="t" r="r" b="b"/>
              <a:pathLst>
                <a:path w="13343407" h="1765308">
                  <a:moveTo>
                    <a:pt x="0" y="0"/>
                  </a:moveTo>
                  <a:lnTo>
                    <a:pt x="13343407" y="0"/>
                  </a:lnTo>
                  <a:lnTo>
                    <a:pt x="13343407" y="1765308"/>
                  </a:lnTo>
                  <a:lnTo>
                    <a:pt x="0" y="1765308"/>
                  </a:lnTo>
                  <a:close/>
                </a:path>
              </a:pathLst>
            </a:custGeom>
            <a:solidFill>
              <a:srgbClr val="DEE7D1">
                <a:alpha val="89804"/>
              </a:srgbClr>
            </a:solidFill>
          </p:spPr>
          <p:txBody>
            <a:bodyPr/>
            <a:lstStyle/>
            <a:p>
              <a:endParaRPr lang="en-US"/>
            </a:p>
          </p:txBody>
        </p:sp>
        <p:sp>
          <p:nvSpPr>
            <p:cNvPr id="4" name="Freeform 4"/>
            <p:cNvSpPr/>
            <p:nvPr/>
          </p:nvSpPr>
          <p:spPr>
            <a:xfrm>
              <a:off x="0" y="0"/>
              <a:ext cx="13413014" cy="1801935"/>
            </a:xfrm>
            <a:custGeom>
              <a:avLst/>
              <a:gdLst/>
              <a:ahLst/>
              <a:cxnLst/>
              <a:rect l="l" t="t" r="r" b="b"/>
              <a:pathLst>
                <a:path w="13413014" h="1801935">
                  <a:moveTo>
                    <a:pt x="34804" y="0"/>
                  </a:moveTo>
                  <a:lnTo>
                    <a:pt x="13378211" y="0"/>
                  </a:lnTo>
                  <a:cubicBezTo>
                    <a:pt x="13397354" y="0"/>
                    <a:pt x="13413014" y="8238"/>
                    <a:pt x="13413014" y="18306"/>
                  </a:cubicBezTo>
                  <a:lnTo>
                    <a:pt x="13413014" y="1783614"/>
                  </a:lnTo>
                  <a:cubicBezTo>
                    <a:pt x="13413014" y="1793682"/>
                    <a:pt x="13397354" y="1801935"/>
                    <a:pt x="13378211" y="1801935"/>
                  </a:cubicBezTo>
                  <a:lnTo>
                    <a:pt x="34804" y="1801935"/>
                  </a:lnTo>
                  <a:cubicBezTo>
                    <a:pt x="15662" y="1801935"/>
                    <a:pt x="0" y="1793682"/>
                    <a:pt x="0" y="1783614"/>
                  </a:cubicBezTo>
                  <a:lnTo>
                    <a:pt x="0" y="18306"/>
                  </a:lnTo>
                  <a:cubicBezTo>
                    <a:pt x="0" y="8238"/>
                    <a:pt x="15662" y="0"/>
                    <a:pt x="34804" y="0"/>
                  </a:cubicBezTo>
                  <a:moveTo>
                    <a:pt x="34804" y="36611"/>
                  </a:moveTo>
                  <a:lnTo>
                    <a:pt x="34804" y="18306"/>
                  </a:lnTo>
                  <a:lnTo>
                    <a:pt x="69608" y="18306"/>
                  </a:lnTo>
                  <a:lnTo>
                    <a:pt x="69608" y="1783614"/>
                  </a:lnTo>
                  <a:lnTo>
                    <a:pt x="34804" y="1783614"/>
                  </a:lnTo>
                  <a:lnTo>
                    <a:pt x="34804" y="1765308"/>
                  </a:lnTo>
                  <a:lnTo>
                    <a:pt x="13378211" y="1765308"/>
                  </a:lnTo>
                  <a:lnTo>
                    <a:pt x="13378211" y="1783614"/>
                  </a:lnTo>
                  <a:lnTo>
                    <a:pt x="13343407" y="1783614"/>
                  </a:lnTo>
                  <a:lnTo>
                    <a:pt x="13343407" y="18306"/>
                  </a:lnTo>
                  <a:lnTo>
                    <a:pt x="13378211" y="18306"/>
                  </a:lnTo>
                  <a:lnTo>
                    <a:pt x="13378211" y="36611"/>
                  </a:lnTo>
                  <a:lnTo>
                    <a:pt x="34804" y="36611"/>
                  </a:lnTo>
                  <a:close/>
                </a:path>
              </a:pathLst>
            </a:custGeom>
            <a:solidFill>
              <a:srgbClr val="DEE7D1">
                <a:alpha val="89804"/>
              </a:srgbClr>
            </a:solidFill>
          </p:spPr>
          <p:txBody>
            <a:bodyPr/>
            <a:lstStyle/>
            <a:p>
              <a:endParaRPr lang="en-US"/>
            </a:p>
          </p:txBody>
        </p:sp>
      </p:grpSp>
      <p:grpSp>
        <p:nvGrpSpPr>
          <p:cNvPr id="5" name="Group 5"/>
          <p:cNvGrpSpPr/>
          <p:nvPr/>
        </p:nvGrpSpPr>
        <p:grpSpPr>
          <a:xfrm>
            <a:off x="3389089" y="559703"/>
            <a:ext cx="1721095" cy="964923"/>
            <a:chOff x="0" y="0"/>
            <a:chExt cx="3213944" cy="1801880"/>
          </a:xfrm>
        </p:grpSpPr>
        <p:sp>
          <p:nvSpPr>
            <p:cNvPr id="6" name="Freeform 6"/>
            <p:cNvSpPr/>
            <p:nvPr/>
          </p:nvSpPr>
          <p:spPr>
            <a:xfrm>
              <a:off x="32847" y="18306"/>
              <a:ext cx="3148212" cy="1765308"/>
            </a:xfrm>
            <a:custGeom>
              <a:avLst/>
              <a:gdLst/>
              <a:ahLst/>
              <a:cxnLst/>
              <a:rect l="l" t="t" r="r" b="b"/>
              <a:pathLst>
                <a:path w="3148212" h="1765308">
                  <a:moveTo>
                    <a:pt x="0" y="0"/>
                  </a:moveTo>
                  <a:lnTo>
                    <a:pt x="3148212" y="0"/>
                  </a:lnTo>
                  <a:lnTo>
                    <a:pt x="3148212" y="1765308"/>
                  </a:lnTo>
                  <a:lnTo>
                    <a:pt x="0" y="1765308"/>
                  </a:lnTo>
                  <a:close/>
                </a:path>
              </a:pathLst>
            </a:custGeom>
            <a:solidFill>
              <a:srgbClr val="299740"/>
            </a:solidFill>
          </p:spPr>
          <p:txBody>
            <a:bodyPr/>
            <a:lstStyle/>
            <a:p>
              <a:endParaRPr lang="en-US"/>
            </a:p>
          </p:txBody>
        </p:sp>
        <p:sp>
          <p:nvSpPr>
            <p:cNvPr id="7" name="Freeform 7"/>
            <p:cNvSpPr/>
            <p:nvPr/>
          </p:nvSpPr>
          <p:spPr>
            <a:xfrm>
              <a:off x="0" y="0"/>
              <a:ext cx="3213906" cy="1801935"/>
            </a:xfrm>
            <a:custGeom>
              <a:avLst/>
              <a:gdLst/>
              <a:ahLst/>
              <a:cxnLst/>
              <a:rect l="l" t="t" r="r" b="b"/>
              <a:pathLst>
                <a:path w="3213906" h="1801935">
                  <a:moveTo>
                    <a:pt x="32847" y="0"/>
                  </a:moveTo>
                  <a:lnTo>
                    <a:pt x="3181059" y="0"/>
                  </a:lnTo>
                  <a:cubicBezTo>
                    <a:pt x="3199125" y="0"/>
                    <a:pt x="3213906" y="8238"/>
                    <a:pt x="3213906" y="18306"/>
                  </a:cubicBezTo>
                  <a:lnTo>
                    <a:pt x="3213906" y="1783614"/>
                  </a:lnTo>
                  <a:cubicBezTo>
                    <a:pt x="3213906" y="1793682"/>
                    <a:pt x="3199125" y="1801935"/>
                    <a:pt x="3181059" y="1801935"/>
                  </a:cubicBezTo>
                  <a:lnTo>
                    <a:pt x="32847" y="1801935"/>
                  </a:lnTo>
                  <a:cubicBezTo>
                    <a:pt x="14781" y="1801935"/>
                    <a:pt x="0" y="1793682"/>
                    <a:pt x="0" y="1783614"/>
                  </a:cubicBezTo>
                  <a:lnTo>
                    <a:pt x="0" y="18306"/>
                  </a:lnTo>
                  <a:cubicBezTo>
                    <a:pt x="0" y="8238"/>
                    <a:pt x="14781" y="0"/>
                    <a:pt x="32847" y="0"/>
                  </a:cubicBezTo>
                  <a:moveTo>
                    <a:pt x="32847" y="36611"/>
                  </a:moveTo>
                  <a:lnTo>
                    <a:pt x="32847" y="18306"/>
                  </a:lnTo>
                  <a:lnTo>
                    <a:pt x="65694" y="18306"/>
                  </a:lnTo>
                  <a:lnTo>
                    <a:pt x="65694" y="1783614"/>
                  </a:lnTo>
                  <a:lnTo>
                    <a:pt x="32847" y="1783614"/>
                  </a:lnTo>
                  <a:lnTo>
                    <a:pt x="32847" y="1765308"/>
                  </a:lnTo>
                  <a:lnTo>
                    <a:pt x="3181059" y="1765308"/>
                  </a:lnTo>
                  <a:lnTo>
                    <a:pt x="3181059" y="1783614"/>
                  </a:lnTo>
                  <a:lnTo>
                    <a:pt x="3148212" y="1783614"/>
                  </a:lnTo>
                  <a:lnTo>
                    <a:pt x="3148212" y="18306"/>
                  </a:lnTo>
                  <a:lnTo>
                    <a:pt x="3181059" y="18306"/>
                  </a:lnTo>
                  <a:lnTo>
                    <a:pt x="3181059" y="36611"/>
                  </a:lnTo>
                  <a:lnTo>
                    <a:pt x="32847" y="36611"/>
                  </a:lnTo>
                  <a:close/>
                </a:path>
              </a:pathLst>
            </a:custGeom>
            <a:solidFill>
              <a:srgbClr val="299740"/>
            </a:solidFill>
          </p:spPr>
          <p:txBody>
            <a:bodyPr/>
            <a:lstStyle/>
            <a:p>
              <a:endParaRPr lang="en-US"/>
            </a:p>
          </p:txBody>
        </p:sp>
      </p:grpSp>
      <p:grpSp>
        <p:nvGrpSpPr>
          <p:cNvPr id="8" name="Group 8"/>
          <p:cNvGrpSpPr/>
          <p:nvPr/>
        </p:nvGrpSpPr>
        <p:grpSpPr>
          <a:xfrm>
            <a:off x="4744603" y="1556606"/>
            <a:ext cx="7130961" cy="1338876"/>
            <a:chOff x="0" y="0"/>
            <a:chExt cx="13316238" cy="2500194"/>
          </a:xfrm>
        </p:grpSpPr>
        <p:sp>
          <p:nvSpPr>
            <p:cNvPr id="9" name="Freeform 9"/>
            <p:cNvSpPr/>
            <p:nvPr/>
          </p:nvSpPr>
          <p:spPr>
            <a:xfrm>
              <a:off x="34553" y="25400"/>
              <a:ext cx="13247139" cy="2449449"/>
            </a:xfrm>
            <a:custGeom>
              <a:avLst/>
              <a:gdLst/>
              <a:ahLst/>
              <a:cxnLst/>
              <a:rect l="l" t="t" r="r" b="b"/>
              <a:pathLst>
                <a:path w="13247139" h="2449449">
                  <a:moveTo>
                    <a:pt x="0" y="0"/>
                  </a:moveTo>
                  <a:lnTo>
                    <a:pt x="13247139" y="0"/>
                  </a:lnTo>
                  <a:lnTo>
                    <a:pt x="13247139" y="2449449"/>
                  </a:lnTo>
                  <a:lnTo>
                    <a:pt x="0" y="2449449"/>
                  </a:lnTo>
                  <a:close/>
                </a:path>
              </a:pathLst>
            </a:custGeom>
            <a:solidFill>
              <a:srgbClr val="DEE7D1">
                <a:alpha val="89804"/>
              </a:srgbClr>
            </a:solidFill>
          </p:spPr>
          <p:txBody>
            <a:bodyPr/>
            <a:lstStyle/>
            <a:p>
              <a:endParaRPr lang="en-US"/>
            </a:p>
          </p:txBody>
        </p:sp>
        <p:sp>
          <p:nvSpPr>
            <p:cNvPr id="10" name="Freeform 10"/>
            <p:cNvSpPr/>
            <p:nvPr/>
          </p:nvSpPr>
          <p:spPr>
            <a:xfrm>
              <a:off x="0" y="0"/>
              <a:ext cx="13316243" cy="2500249"/>
            </a:xfrm>
            <a:custGeom>
              <a:avLst/>
              <a:gdLst/>
              <a:ahLst/>
              <a:cxnLst/>
              <a:rect l="l" t="t" r="r" b="b"/>
              <a:pathLst>
                <a:path w="13316243" h="2500249">
                  <a:moveTo>
                    <a:pt x="34553" y="0"/>
                  </a:moveTo>
                  <a:lnTo>
                    <a:pt x="13281692" y="0"/>
                  </a:lnTo>
                  <a:cubicBezTo>
                    <a:pt x="13300697" y="0"/>
                    <a:pt x="13316243" y="11430"/>
                    <a:pt x="13316243" y="25400"/>
                  </a:cubicBezTo>
                  <a:lnTo>
                    <a:pt x="13316243" y="2474849"/>
                  </a:lnTo>
                  <a:cubicBezTo>
                    <a:pt x="13316243" y="2488819"/>
                    <a:pt x="13300697" y="2500249"/>
                    <a:pt x="13281692" y="2500249"/>
                  </a:cubicBezTo>
                  <a:lnTo>
                    <a:pt x="34553" y="2500249"/>
                  </a:lnTo>
                  <a:cubicBezTo>
                    <a:pt x="15549" y="2500249"/>
                    <a:pt x="0" y="2488819"/>
                    <a:pt x="0" y="2474849"/>
                  </a:cubicBezTo>
                  <a:lnTo>
                    <a:pt x="0" y="25400"/>
                  </a:lnTo>
                  <a:cubicBezTo>
                    <a:pt x="0" y="11430"/>
                    <a:pt x="15549" y="0"/>
                    <a:pt x="34553" y="0"/>
                  </a:cubicBezTo>
                  <a:moveTo>
                    <a:pt x="34553" y="50800"/>
                  </a:moveTo>
                  <a:lnTo>
                    <a:pt x="34553" y="25400"/>
                  </a:lnTo>
                  <a:lnTo>
                    <a:pt x="69106" y="25400"/>
                  </a:lnTo>
                  <a:lnTo>
                    <a:pt x="69106" y="2474849"/>
                  </a:lnTo>
                  <a:lnTo>
                    <a:pt x="34553" y="2474849"/>
                  </a:lnTo>
                  <a:lnTo>
                    <a:pt x="34553" y="2449449"/>
                  </a:lnTo>
                  <a:lnTo>
                    <a:pt x="13281692" y="2449449"/>
                  </a:lnTo>
                  <a:lnTo>
                    <a:pt x="13281692" y="2474849"/>
                  </a:lnTo>
                  <a:lnTo>
                    <a:pt x="13247139" y="2474849"/>
                  </a:lnTo>
                  <a:lnTo>
                    <a:pt x="13247139" y="25400"/>
                  </a:lnTo>
                  <a:lnTo>
                    <a:pt x="13281692" y="25400"/>
                  </a:lnTo>
                  <a:lnTo>
                    <a:pt x="13281692" y="50800"/>
                  </a:lnTo>
                  <a:lnTo>
                    <a:pt x="34553" y="50800"/>
                  </a:lnTo>
                  <a:close/>
                </a:path>
              </a:pathLst>
            </a:custGeom>
            <a:solidFill>
              <a:srgbClr val="DEE7D1">
                <a:alpha val="89804"/>
              </a:srgbClr>
            </a:solidFill>
          </p:spPr>
          <p:txBody>
            <a:bodyPr/>
            <a:lstStyle/>
            <a:p>
              <a:endParaRPr lang="en-US"/>
            </a:p>
          </p:txBody>
        </p:sp>
      </p:grpSp>
      <p:grpSp>
        <p:nvGrpSpPr>
          <p:cNvPr id="11" name="Group 11"/>
          <p:cNvGrpSpPr/>
          <p:nvPr/>
        </p:nvGrpSpPr>
        <p:grpSpPr>
          <a:xfrm>
            <a:off x="3389089" y="1556606"/>
            <a:ext cx="1721095" cy="1338876"/>
            <a:chOff x="0" y="0"/>
            <a:chExt cx="3213944" cy="2500194"/>
          </a:xfrm>
        </p:grpSpPr>
        <p:sp>
          <p:nvSpPr>
            <p:cNvPr id="12" name="Freeform 12"/>
            <p:cNvSpPr/>
            <p:nvPr/>
          </p:nvSpPr>
          <p:spPr>
            <a:xfrm>
              <a:off x="32847" y="25400"/>
              <a:ext cx="3148212" cy="2449449"/>
            </a:xfrm>
            <a:custGeom>
              <a:avLst/>
              <a:gdLst/>
              <a:ahLst/>
              <a:cxnLst/>
              <a:rect l="l" t="t" r="r" b="b"/>
              <a:pathLst>
                <a:path w="3148212" h="2449449">
                  <a:moveTo>
                    <a:pt x="0" y="0"/>
                  </a:moveTo>
                  <a:lnTo>
                    <a:pt x="3148212" y="0"/>
                  </a:lnTo>
                  <a:lnTo>
                    <a:pt x="3148212" y="2449449"/>
                  </a:lnTo>
                  <a:lnTo>
                    <a:pt x="0" y="2449449"/>
                  </a:lnTo>
                  <a:close/>
                </a:path>
              </a:pathLst>
            </a:custGeom>
            <a:solidFill>
              <a:srgbClr val="299740"/>
            </a:solidFill>
          </p:spPr>
          <p:txBody>
            <a:bodyPr/>
            <a:lstStyle/>
            <a:p>
              <a:endParaRPr lang="en-US"/>
            </a:p>
          </p:txBody>
        </p:sp>
        <p:sp>
          <p:nvSpPr>
            <p:cNvPr id="13" name="Freeform 13"/>
            <p:cNvSpPr/>
            <p:nvPr/>
          </p:nvSpPr>
          <p:spPr>
            <a:xfrm>
              <a:off x="0" y="0"/>
              <a:ext cx="3213906" cy="2500249"/>
            </a:xfrm>
            <a:custGeom>
              <a:avLst/>
              <a:gdLst/>
              <a:ahLst/>
              <a:cxnLst/>
              <a:rect l="l" t="t" r="r" b="b"/>
              <a:pathLst>
                <a:path w="3213906" h="2500249">
                  <a:moveTo>
                    <a:pt x="32847" y="0"/>
                  </a:moveTo>
                  <a:lnTo>
                    <a:pt x="3181059" y="0"/>
                  </a:lnTo>
                  <a:cubicBezTo>
                    <a:pt x="3199125" y="0"/>
                    <a:pt x="3213906" y="11430"/>
                    <a:pt x="3213906" y="25400"/>
                  </a:cubicBezTo>
                  <a:lnTo>
                    <a:pt x="3213906" y="2474849"/>
                  </a:lnTo>
                  <a:cubicBezTo>
                    <a:pt x="3213906" y="2488819"/>
                    <a:pt x="3199125" y="2500249"/>
                    <a:pt x="3181059" y="2500249"/>
                  </a:cubicBezTo>
                  <a:lnTo>
                    <a:pt x="32847" y="2500249"/>
                  </a:lnTo>
                  <a:cubicBezTo>
                    <a:pt x="14781" y="2500249"/>
                    <a:pt x="0" y="2488819"/>
                    <a:pt x="0" y="2474849"/>
                  </a:cubicBezTo>
                  <a:lnTo>
                    <a:pt x="0" y="25400"/>
                  </a:lnTo>
                  <a:cubicBezTo>
                    <a:pt x="0" y="11430"/>
                    <a:pt x="14781" y="0"/>
                    <a:pt x="32847" y="0"/>
                  </a:cubicBezTo>
                  <a:moveTo>
                    <a:pt x="32847" y="50800"/>
                  </a:moveTo>
                  <a:lnTo>
                    <a:pt x="32847" y="25400"/>
                  </a:lnTo>
                  <a:lnTo>
                    <a:pt x="65694" y="25400"/>
                  </a:lnTo>
                  <a:lnTo>
                    <a:pt x="65694" y="2474849"/>
                  </a:lnTo>
                  <a:lnTo>
                    <a:pt x="32847" y="2474849"/>
                  </a:lnTo>
                  <a:lnTo>
                    <a:pt x="32847" y="2449449"/>
                  </a:lnTo>
                  <a:lnTo>
                    <a:pt x="3181059" y="2449449"/>
                  </a:lnTo>
                  <a:lnTo>
                    <a:pt x="3181059" y="2474849"/>
                  </a:lnTo>
                  <a:lnTo>
                    <a:pt x="3148212" y="2474849"/>
                  </a:lnTo>
                  <a:lnTo>
                    <a:pt x="3148212" y="25400"/>
                  </a:lnTo>
                  <a:lnTo>
                    <a:pt x="3181059" y="25400"/>
                  </a:lnTo>
                  <a:lnTo>
                    <a:pt x="3181059" y="50800"/>
                  </a:lnTo>
                  <a:lnTo>
                    <a:pt x="32847" y="50800"/>
                  </a:lnTo>
                  <a:close/>
                </a:path>
              </a:pathLst>
            </a:custGeom>
            <a:solidFill>
              <a:srgbClr val="299740"/>
            </a:solidFill>
          </p:spPr>
          <p:txBody>
            <a:bodyPr/>
            <a:lstStyle/>
            <a:p>
              <a:endParaRPr lang="en-US"/>
            </a:p>
          </p:txBody>
        </p:sp>
      </p:grpSp>
      <p:grpSp>
        <p:nvGrpSpPr>
          <p:cNvPr id="14" name="Group 14"/>
          <p:cNvGrpSpPr/>
          <p:nvPr/>
        </p:nvGrpSpPr>
        <p:grpSpPr>
          <a:xfrm>
            <a:off x="4692782" y="2933581"/>
            <a:ext cx="7182783" cy="908240"/>
            <a:chOff x="0" y="0"/>
            <a:chExt cx="13413008" cy="1696032"/>
          </a:xfrm>
        </p:grpSpPr>
        <p:sp>
          <p:nvSpPr>
            <p:cNvPr id="15" name="Freeform 15"/>
            <p:cNvSpPr/>
            <p:nvPr/>
          </p:nvSpPr>
          <p:spPr>
            <a:xfrm>
              <a:off x="34804" y="17230"/>
              <a:ext cx="13343407" cy="1661608"/>
            </a:xfrm>
            <a:custGeom>
              <a:avLst/>
              <a:gdLst/>
              <a:ahLst/>
              <a:cxnLst/>
              <a:rect l="l" t="t" r="r" b="b"/>
              <a:pathLst>
                <a:path w="13343407" h="1661608">
                  <a:moveTo>
                    <a:pt x="0" y="0"/>
                  </a:moveTo>
                  <a:lnTo>
                    <a:pt x="13343407" y="0"/>
                  </a:lnTo>
                  <a:lnTo>
                    <a:pt x="13343407" y="1661609"/>
                  </a:lnTo>
                  <a:lnTo>
                    <a:pt x="0" y="1661609"/>
                  </a:lnTo>
                  <a:close/>
                </a:path>
              </a:pathLst>
            </a:custGeom>
            <a:solidFill>
              <a:srgbClr val="DEE7D1">
                <a:alpha val="89804"/>
              </a:srgbClr>
            </a:solidFill>
          </p:spPr>
          <p:txBody>
            <a:bodyPr/>
            <a:lstStyle/>
            <a:p>
              <a:endParaRPr lang="en-US"/>
            </a:p>
          </p:txBody>
        </p:sp>
        <p:sp>
          <p:nvSpPr>
            <p:cNvPr id="16" name="Freeform 16"/>
            <p:cNvSpPr/>
            <p:nvPr/>
          </p:nvSpPr>
          <p:spPr>
            <a:xfrm>
              <a:off x="0" y="0"/>
              <a:ext cx="13413014" cy="1696087"/>
            </a:xfrm>
            <a:custGeom>
              <a:avLst/>
              <a:gdLst/>
              <a:ahLst/>
              <a:cxnLst/>
              <a:rect l="l" t="t" r="r" b="b"/>
              <a:pathLst>
                <a:path w="13413014" h="1696087">
                  <a:moveTo>
                    <a:pt x="34804" y="0"/>
                  </a:moveTo>
                  <a:lnTo>
                    <a:pt x="13378211" y="0"/>
                  </a:lnTo>
                  <a:cubicBezTo>
                    <a:pt x="13397354" y="0"/>
                    <a:pt x="13413014" y="7754"/>
                    <a:pt x="13413014" y="17230"/>
                  </a:cubicBezTo>
                  <a:lnTo>
                    <a:pt x="13413014" y="1678839"/>
                  </a:lnTo>
                  <a:cubicBezTo>
                    <a:pt x="13413014" y="1688315"/>
                    <a:pt x="13397354" y="1696087"/>
                    <a:pt x="13378211" y="1696087"/>
                  </a:cubicBezTo>
                  <a:lnTo>
                    <a:pt x="34804" y="1696087"/>
                  </a:lnTo>
                  <a:cubicBezTo>
                    <a:pt x="15662" y="1696087"/>
                    <a:pt x="0" y="1688315"/>
                    <a:pt x="0" y="1678839"/>
                  </a:cubicBezTo>
                  <a:lnTo>
                    <a:pt x="0" y="17230"/>
                  </a:lnTo>
                  <a:cubicBezTo>
                    <a:pt x="0" y="7754"/>
                    <a:pt x="15662" y="0"/>
                    <a:pt x="34804" y="0"/>
                  </a:cubicBezTo>
                  <a:moveTo>
                    <a:pt x="34804" y="34461"/>
                  </a:moveTo>
                  <a:lnTo>
                    <a:pt x="34804" y="17230"/>
                  </a:lnTo>
                  <a:lnTo>
                    <a:pt x="69608" y="17230"/>
                  </a:lnTo>
                  <a:lnTo>
                    <a:pt x="69608" y="1678839"/>
                  </a:lnTo>
                  <a:lnTo>
                    <a:pt x="34804" y="1678839"/>
                  </a:lnTo>
                  <a:lnTo>
                    <a:pt x="34804" y="1661608"/>
                  </a:lnTo>
                  <a:lnTo>
                    <a:pt x="13378211" y="1661608"/>
                  </a:lnTo>
                  <a:lnTo>
                    <a:pt x="13378211" y="1678839"/>
                  </a:lnTo>
                  <a:lnTo>
                    <a:pt x="13343407" y="1678839"/>
                  </a:lnTo>
                  <a:lnTo>
                    <a:pt x="13343407" y="17230"/>
                  </a:lnTo>
                  <a:lnTo>
                    <a:pt x="13378211" y="17230"/>
                  </a:lnTo>
                  <a:lnTo>
                    <a:pt x="13378211" y="34461"/>
                  </a:lnTo>
                  <a:lnTo>
                    <a:pt x="34804" y="34461"/>
                  </a:lnTo>
                  <a:close/>
                </a:path>
              </a:pathLst>
            </a:custGeom>
            <a:solidFill>
              <a:srgbClr val="DEE7D1">
                <a:alpha val="89804"/>
              </a:srgbClr>
            </a:solidFill>
          </p:spPr>
          <p:txBody>
            <a:bodyPr/>
            <a:lstStyle/>
            <a:p>
              <a:endParaRPr lang="en-US"/>
            </a:p>
          </p:txBody>
        </p:sp>
      </p:grpSp>
      <p:grpSp>
        <p:nvGrpSpPr>
          <p:cNvPr id="17" name="Group 17"/>
          <p:cNvGrpSpPr/>
          <p:nvPr/>
        </p:nvGrpSpPr>
        <p:grpSpPr>
          <a:xfrm>
            <a:off x="3389089" y="2933581"/>
            <a:ext cx="1721095" cy="908240"/>
            <a:chOff x="0" y="0"/>
            <a:chExt cx="3213944" cy="1696032"/>
          </a:xfrm>
        </p:grpSpPr>
        <p:sp>
          <p:nvSpPr>
            <p:cNvPr id="18" name="Freeform 18"/>
            <p:cNvSpPr/>
            <p:nvPr/>
          </p:nvSpPr>
          <p:spPr>
            <a:xfrm>
              <a:off x="32847" y="17230"/>
              <a:ext cx="3148212" cy="1661608"/>
            </a:xfrm>
            <a:custGeom>
              <a:avLst/>
              <a:gdLst/>
              <a:ahLst/>
              <a:cxnLst/>
              <a:rect l="l" t="t" r="r" b="b"/>
              <a:pathLst>
                <a:path w="3148212" h="1661608">
                  <a:moveTo>
                    <a:pt x="0" y="0"/>
                  </a:moveTo>
                  <a:lnTo>
                    <a:pt x="3148212" y="0"/>
                  </a:lnTo>
                  <a:lnTo>
                    <a:pt x="3148212" y="1661609"/>
                  </a:lnTo>
                  <a:lnTo>
                    <a:pt x="0" y="1661609"/>
                  </a:lnTo>
                  <a:close/>
                </a:path>
              </a:pathLst>
            </a:custGeom>
            <a:solidFill>
              <a:srgbClr val="299740"/>
            </a:solidFill>
          </p:spPr>
          <p:txBody>
            <a:bodyPr/>
            <a:lstStyle/>
            <a:p>
              <a:endParaRPr lang="en-US"/>
            </a:p>
          </p:txBody>
        </p:sp>
        <p:sp>
          <p:nvSpPr>
            <p:cNvPr id="19" name="Freeform 19"/>
            <p:cNvSpPr/>
            <p:nvPr/>
          </p:nvSpPr>
          <p:spPr>
            <a:xfrm>
              <a:off x="0" y="0"/>
              <a:ext cx="3213906" cy="1696087"/>
            </a:xfrm>
            <a:custGeom>
              <a:avLst/>
              <a:gdLst/>
              <a:ahLst/>
              <a:cxnLst/>
              <a:rect l="l" t="t" r="r" b="b"/>
              <a:pathLst>
                <a:path w="3213906" h="1696087">
                  <a:moveTo>
                    <a:pt x="32847" y="0"/>
                  </a:moveTo>
                  <a:lnTo>
                    <a:pt x="3181059" y="0"/>
                  </a:lnTo>
                  <a:cubicBezTo>
                    <a:pt x="3199125" y="0"/>
                    <a:pt x="3213906" y="7754"/>
                    <a:pt x="3213906" y="17230"/>
                  </a:cubicBezTo>
                  <a:lnTo>
                    <a:pt x="3213906" y="1678839"/>
                  </a:lnTo>
                  <a:cubicBezTo>
                    <a:pt x="3213906" y="1688315"/>
                    <a:pt x="3199125" y="1696087"/>
                    <a:pt x="3181059" y="1696087"/>
                  </a:cubicBezTo>
                  <a:lnTo>
                    <a:pt x="32847" y="1696087"/>
                  </a:lnTo>
                  <a:cubicBezTo>
                    <a:pt x="14781" y="1696087"/>
                    <a:pt x="0" y="1688315"/>
                    <a:pt x="0" y="1678839"/>
                  </a:cubicBezTo>
                  <a:lnTo>
                    <a:pt x="0" y="17230"/>
                  </a:lnTo>
                  <a:cubicBezTo>
                    <a:pt x="0" y="7754"/>
                    <a:pt x="14781" y="0"/>
                    <a:pt x="32847" y="0"/>
                  </a:cubicBezTo>
                  <a:moveTo>
                    <a:pt x="32847" y="34461"/>
                  </a:moveTo>
                  <a:lnTo>
                    <a:pt x="32847" y="17230"/>
                  </a:lnTo>
                  <a:lnTo>
                    <a:pt x="65694" y="17230"/>
                  </a:lnTo>
                  <a:lnTo>
                    <a:pt x="65694" y="1678839"/>
                  </a:lnTo>
                  <a:lnTo>
                    <a:pt x="32847" y="1678839"/>
                  </a:lnTo>
                  <a:lnTo>
                    <a:pt x="32847" y="1661608"/>
                  </a:lnTo>
                  <a:lnTo>
                    <a:pt x="3181059" y="1661608"/>
                  </a:lnTo>
                  <a:lnTo>
                    <a:pt x="3181059" y="1678839"/>
                  </a:lnTo>
                  <a:lnTo>
                    <a:pt x="3148212" y="1678839"/>
                  </a:lnTo>
                  <a:lnTo>
                    <a:pt x="3148212" y="17230"/>
                  </a:lnTo>
                  <a:lnTo>
                    <a:pt x="3181059" y="17230"/>
                  </a:lnTo>
                  <a:lnTo>
                    <a:pt x="3181059" y="34461"/>
                  </a:lnTo>
                  <a:lnTo>
                    <a:pt x="32847" y="34461"/>
                  </a:lnTo>
                  <a:close/>
                </a:path>
              </a:pathLst>
            </a:custGeom>
            <a:solidFill>
              <a:srgbClr val="299740"/>
            </a:solidFill>
          </p:spPr>
          <p:txBody>
            <a:bodyPr/>
            <a:lstStyle/>
            <a:p>
              <a:endParaRPr lang="en-US"/>
            </a:p>
          </p:txBody>
        </p:sp>
      </p:grpSp>
      <p:grpSp>
        <p:nvGrpSpPr>
          <p:cNvPr id="20" name="Group 20"/>
          <p:cNvGrpSpPr/>
          <p:nvPr/>
        </p:nvGrpSpPr>
        <p:grpSpPr>
          <a:xfrm>
            <a:off x="4692782" y="3886272"/>
            <a:ext cx="7182783" cy="1056337"/>
            <a:chOff x="0" y="0"/>
            <a:chExt cx="13413008" cy="1972585"/>
          </a:xfrm>
        </p:grpSpPr>
        <p:sp>
          <p:nvSpPr>
            <p:cNvPr id="21" name="Freeform 21"/>
            <p:cNvSpPr/>
            <p:nvPr/>
          </p:nvSpPr>
          <p:spPr>
            <a:xfrm>
              <a:off x="34804" y="20040"/>
              <a:ext cx="13343407" cy="1932548"/>
            </a:xfrm>
            <a:custGeom>
              <a:avLst/>
              <a:gdLst/>
              <a:ahLst/>
              <a:cxnLst/>
              <a:rect l="l" t="t" r="r" b="b"/>
              <a:pathLst>
                <a:path w="13343407" h="1932548">
                  <a:moveTo>
                    <a:pt x="0" y="0"/>
                  </a:moveTo>
                  <a:lnTo>
                    <a:pt x="13343407" y="0"/>
                  </a:lnTo>
                  <a:lnTo>
                    <a:pt x="13343407" y="1932548"/>
                  </a:lnTo>
                  <a:lnTo>
                    <a:pt x="0" y="1932548"/>
                  </a:lnTo>
                  <a:close/>
                </a:path>
              </a:pathLst>
            </a:custGeom>
            <a:solidFill>
              <a:srgbClr val="DEE7D1">
                <a:alpha val="89804"/>
              </a:srgbClr>
            </a:solidFill>
          </p:spPr>
          <p:txBody>
            <a:bodyPr/>
            <a:lstStyle/>
            <a:p>
              <a:endParaRPr lang="en-US"/>
            </a:p>
          </p:txBody>
        </p:sp>
        <p:sp>
          <p:nvSpPr>
            <p:cNvPr id="22" name="Freeform 22"/>
            <p:cNvSpPr/>
            <p:nvPr/>
          </p:nvSpPr>
          <p:spPr>
            <a:xfrm>
              <a:off x="0" y="0"/>
              <a:ext cx="13413014" cy="1972640"/>
            </a:xfrm>
            <a:custGeom>
              <a:avLst/>
              <a:gdLst/>
              <a:ahLst/>
              <a:cxnLst/>
              <a:rect l="l" t="t" r="r" b="b"/>
              <a:pathLst>
                <a:path w="13413014" h="1972640">
                  <a:moveTo>
                    <a:pt x="34804" y="0"/>
                  </a:moveTo>
                  <a:lnTo>
                    <a:pt x="13378211" y="0"/>
                  </a:lnTo>
                  <a:cubicBezTo>
                    <a:pt x="13397354" y="0"/>
                    <a:pt x="13413014" y="9018"/>
                    <a:pt x="13413014" y="20040"/>
                  </a:cubicBezTo>
                  <a:lnTo>
                    <a:pt x="13413014" y="1952588"/>
                  </a:lnTo>
                  <a:cubicBezTo>
                    <a:pt x="13413014" y="1963610"/>
                    <a:pt x="13397354" y="1972640"/>
                    <a:pt x="13378211" y="1972640"/>
                  </a:cubicBezTo>
                  <a:lnTo>
                    <a:pt x="34804" y="1972640"/>
                  </a:lnTo>
                  <a:cubicBezTo>
                    <a:pt x="15662" y="1972640"/>
                    <a:pt x="0" y="1963610"/>
                    <a:pt x="0" y="1952588"/>
                  </a:cubicBezTo>
                  <a:lnTo>
                    <a:pt x="0" y="20040"/>
                  </a:lnTo>
                  <a:cubicBezTo>
                    <a:pt x="0" y="9018"/>
                    <a:pt x="15662" y="0"/>
                    <a:pt x="34804" y="0"/>
                  </a:cubicBezTo>
                  <a:moveTo>
                    <a:pt x="34804" y="40080"/>
                  </a:moveTo>
                  <a:lnTo>
                    <a:pt x="34804" y="20040"/>
                  </a:lnTo>
                  <a:lnTo>
                    <a:pt x="69608" y="20040"/>
                  </a:lnTo>
                  <a:lnTo>
                    <a:pt x="69608" y="1952588"/>
                  </a:lnTo>
                  <a:lnTo>
                    <a:pt x="34804" y="1952588"/>
                  </a:lnTo>
                  <a:lnTo>
                    <a:pt x="34804" y="1932548"/>
                  </a:lnTo>
                  <a:lnTo>
                    <a:pt x="13378211" y="1932548"/>
                  </a:lnTo>
                  <a:lnTo>
                    <a:pt x="13378211" y="1952588"/>
                  </a:lnTo>
                  <a:lnTo>
                    <a:pt x="13343407" y="1952588"/>
                  </a:lnTo>
                  <a:lnTo>
                    <a:pt x="13343407" y="20040"/>
                  </a:lnTo>
                  <a:lnTo>
                    <a:pt x="13378211" y="20040"/>
                  </a:lnTo>
                  <a:lnTo>
                    <a:pt x="13378211" y="40080"/>
                  </a:lnTo>
                  <a:lnTo>
                    <a:pt x="34804" y="40080"/>
                  </a:lnTo>
                  <a:close/>
                </a:path>
              </a:pathLst>
            </a:custGeom>
            <a:solidFill>
              <a:srgbClr val="DEE7D1">
                <a:alpha val="89804"/>
              </a:srgbClr>
            </a:solidFill>
          </p:spPr>
          <p:txBody>
            <a:bodyPr/>
            <a:lstStyle/>
            <a:p>
              <a:endParaRPr lang="en-US"/>
            </a:p>
          </p:txBody>
        </p:sp>
      </p:grpSp>
      <p:grpSp>
        <p:nvGrpSpPr>
          <p:cNvPr id="23" name="Group 23"/>
          <p:cNvGrpSpPr/>
          <p:nvPr/>
        </p:nvGrpSpPr>
        <p:grpSpPr>
          <a:xfrm>
            <a:off x="3389089" y="3886272"/>
            <a:ext cx="1721095" cy="1056337"/>
            <a:chOff x="0" y="0"/>
            <a:chExt cx="3213944" cy="1972585"/>
          </a:xfrm>
        </p:grpSpPr>
        <p:sp>
          <p:nvSpPr>
            <p:cNvPr id="24" name="Freeform 24"/>
            <p:cNvSpPr/>
            <p:nvPr/>
          </p:nvSpPr>
          <p:spPr>
            <a:xfrm>
              <a:off x="32847" y="20040"/>
              <a:ext cx="3148212" cy="1932548"/>
            </a:xfrm>
            <a:custGeom>
              <a:avLst/>
              <a:gdLst/>
              <a:ahLst/>
              <a:cxnLst/>
              <a:rect l="l" t="t" r="r" b="b"/>
              <a:pathLst>
                <a:path w="3148212" h="1932548">
                  <a:moveTo>
                    <a:pt x="0" y="0"/>
                  </a:moveTo>
                  <a:lnTo>
                    <a:pt x="3148212" y="0"/>
                  </a:lnTo>
                  <a:lnTo>
                    <a:pt x="3148212" y="1932548"/>
                  </a:lnTo>
                  <a:lnTo>
                    <a:pt x="0" y="1932548"/>
                  </a:lnTo>
                  <a:close/>
                </a:path>
              </a:pathLst>
            </a:custGeom>
            <a:solidFill>
              <a:srgbClr val="299740"/>
            </a:solidFill>
          </p:spPr>
          <p:txBody>
            <a:bodyPr/>
            <a:lstStyle/>
            <a:p>
              <a:endParaRPr lang="en-US"/>
            </a:p>
          </p:txBody>
        </p:sp>
        <p:sp>
          <p:nvSpPr>
            <p:cNvPr id="25" name="Freeform 25"/>
            <p:cNvSpPr/>
            <p:nvPr/>
          </p:nvSpPr>
          <p:spPr>
            <a:xfrm>
              <a:off x="0" y="0"/>
              <a:ext cx="3213906" cy="1972640"/>
            </a:xfrm>
            <a:custGeom>
              <a:avLst/>
              <a:gdLst/>
              <a:ahLst/>
              <a:cxnLst/>
              <a:rect l="l" t="t" r="r" b="b"/>
              <a:pathLst>
                <a:path w="3213906" h="1972640">
                  <a:moveTo>
                    <a:pt x="32847" y="0"/>
                  </a:moveTo>
                  <a:lnTo>
                    <a:pt x="3181059" y="0"/>
                  </a:lnTo>
                  <a:cubicBezTo>
                    <a:pt x="3199125" y="0"/>
                    <a:pt x="3213906" y="9018"/>
                    <a:pt x="3213906" y="20040"/>
                  </a:cubicBezTo>
                  <a:lnTo>
                    <a:pt x="3213906" y="1952588"/>
                  </a:lnTo>
                  <a:cubicBezTo>
                    <a:pt x="3213906" y="1963610"/>
                    <a:pt x="3199125" y="1972640"/>
                    <a:pt x="3181059" y="1972640"/>
                  </a:cubicBezTo>
                  <a:lnTo>
                    <a:pt x="32847" y="1972640"/>
                  </a:lnTo>
                  <a:cubicBezTo>
                    <a:pt x="14781" y="1972640"/>
                    <a:pt x="0" y="1963610"/>
                    <a:pt x="0" y="1952588"/>
                  </a:cubicBezTo>
                  <a:lnTo>
                    <a:pt x="0" y="20040"/>
                  </a:lnTo>
                  <a:cubicBezTo>
                    <a:pt x="0" y="9018"/>
                    <a:pt x="14781" y="0"/>
                    <a:pt x="32847" y="0"/>
                  </a:cubicBezTo>
                  <a:moveTo>
                    <a:pt x="32847" y="40080"/>
                  </a:moveTo>
                  <a:lnTo>
                    <a:pt x="32847" y="20040"/>
                  </a:lnTo>
                  <a:lnTo>
                    <a:pt x="65694" y="20040"/>
                  </a:lnTo>
                  <a:lnTo>
                    <a:pt x="65694" y="1952588"/>
                  </a:lnTo>
                  <a:lnTo>
                    <a:pt x="32847" y="1952588"/>
                  </a:lnTo>
                  <a:lnTo>
                    <a:pt x="32847" y="1932548"/>
                  </a:lnTo>
                  <a:lnTo>
                    <a:pt x="3181059" y="1932548"/>
                  </a:lnTo>
                  <a:lnTo>
                    <a:pt x="3181059" y="1952588"/>
                  </a:lnTo>
                  <a:lnTo>
                    <a:pt x="3148212" y="1952588"/>
                  </a:lnTo>
                  <a:lnTo>
                    <a:pt x="3148212" y="20040"/>
                  </a:lnTo>
                  <a:lnTo>
                    <a:pt x="3181059" y="20040"/>
                  </a:lnTo>
                  <a:lnTo>
                    <a:pt x="3181059" y="40080"/>
                  </a:lnTo>
                  <a:lnTo>
                    <a:pt x="32847" y="40080"/>
                  </a:lnTo>
                  <a:close/>
                </a:path>
              </a:pathLst>
            </a:custGeom>
            <a:solidFill>
              <a:srgbClr val="299740"/>
            </a:solidFill>
          </p:spPr>
          <p:txBody>
            <a:bodyPr/>
            <a:lstStyle/>
            <a:p>
              <a:endParaRPr lang="en-US"/>
            </a:p>
          </p:txBody>
        </p:sp>
      </p:grpSp>
      <p:sp>
        <p:nvSpPr>
          <p:cNvPr id="27" name="TextBox 27"/>
          <p:cNvSpPr txBox="1"/>
          <p:nvPr/>
        </p:nvSpPr>
        <p:spPr>
          <a:xfrm>
            <a:off x="322787" y="901674"/>
            <a:ext cx="3066303" cy="2821285"/>
          </a:xfrm>
          <a:prstGeom prst="rect">
            <a:avLst/>
          </a:prstGeom>
        </p:spPr>
        <p:txBody>
          <a:bodyPr lIns="0" tIns="0" rIns="0" bIns="0" rtlCol="0" anchor="t">
            <a:spAutoFit/>
          </a:bodyPr>
          <a:lstStyle/>
          <a:p>
            <a:pPr algn="l">
              <a:lnSpc>
                <a:spcPts val="4448"/>
              </a:lnSpc>
            </a:pPr>
            <a:r>
              <a:rPr lang="en-US" sz="4118" b="1" spc="-164">
                <a:solidFill>
                  <a:srgbClr val="262261"/>
                </a:solidFill>
                <a:latin typeface="Barlow Bold"/>
              </a:rPr>
              <a:t>Other Forgiveness, Cancellation &amp; Discharge Programs</a:t>
            </a:r>
          </a:p>
        </p:txBody>
      </p:sp>
      <p:sp>
        <p:nvSpPr>
          <p:cNvPr id="28" name="TextBox 28"/>
          <p:cNvSpPr txBox="1"/>
          <p:nvPr/>
        </p:nvSpPr>
        <p:spPr>
          <a:xfrm>
            <a:off x="5294507" y="718750"/>
            <a:ext cx="6278875" cy="633763"/>
          </a:xfrm>
          <a:prstGeom prst="rect">
            <a:avLst/>
          </a:prstGeom>
        </p:spPr>
        <p:txBody>
          <a:bodyPr lIns="0" tIns="0" rIns="0" bIns="0" rtlCol="0" anchor="t">
            <a:spAutoFit/>
          </a:bodyPr>
          <a:lstStyle/>
          <a:p>
            <a:pPr algn="l">
              <a:lnSpc>
                <a:spcPts val="1709"/>
              </a:lnSpc>
            </a:pPr>
            <a:r>
              <a:rPr lang="en-US" sz="1335">
                <a:solidFill>
                  <a:srgbClr val="404040"/>
                </a:solidFill>
                <a:latin typeface="Barlow"/>
              </a:rPr>
              <a:t>For individuals who earned an undergraduate degree from a college/university in NY and are living in NYS; it provides up to 24 months of loan payments for eligible participants. Learn more</a:t>
            </a:r>
            <a:r>
              <a:rPr lang="en-US" sz="1335" u="sng">
                <a:solidFill>
                  <a:srgbClr val="404040"/>
                </a:solidFill>
                <a:latin typeface="Barlow"/>
                <a:hlinkClick r:id="rId2" tooltip="https://www.hesc.ny.gov/repay-your-loans/repayment-options-assistance/loan-forgiveness-cancellation-and-discharge/nys-get-on-your-feet-loan-forgiveness-program.html"/>
              </a:rPr>
              <a:t> here</a:t>
            </a:r>
            <a:r>
              <a:rPr lang="en-US" sz="1335">
                <a:solidFill>
                  <a:srgbClr val="404040"/>
                </a:solidFill>
                <a:latin typeface="Barlow"/>
              </a:rPr>
              <a:t>. </a:t>
            </a:r>
          </a:p>
        </p:txBody>
      </p:sp>
      <p:sp>
        <p:nvSpPr>
          <p:cNvPr id="29" name="TextBox 29"/>
          <p:cNvSpPr txBox="1"/>
          <p:nvPr/>
        </p:nvSpPr>
        <p:spPr>
          <a:xfrm>
            <a:off x="3465396" y="635381"/>
            <a:ext cx="1568483" cy="820738"/>
          </a:xfrm>
          <a:prstGeom prst="rect">
            <a:avLst/>
          </a:prstGeom>
        </p:spPr>
        <p:txBody>
          <a:bodyPr lIns="0" tIns="0" rIns="0" bIns="0" rtlCol="0" anchor="t">
            <a:spAutoFit/>
          </a:bodyPr>
          <a:lstStyle/>
          <a:p>
            <a:pPr algn="ctr">
              <a:lnSpc>
                <a:spcPts val="1619"/>
              </a:lnSpc>
            </a:pPr>
            <a:r>
              <a:rPr lang="en-US" sz="1499">
                <a:solidFill>
                  <a:srgbClr val="FFFFFF"/>
                </a:solidFill>
                <a:latin typeface="Barlow"/>
              </a:rPr>
              <a:t>NYS Get on Your Feet Loan Forgiveness Program </a:t>
            </a:r>
          </a:p>
        </p:txBody>
      </p:sp>
      <p:sp>
        <p:nvSpPr>
          <p:cNvPr id="30" name="TextBox 30"/>
          <p:cNvSpPr txBox="1"/>
          <p:nvPr/>
        </p:nvSpPr>
        <p:spPr>
          <a:xfrm>
            <a:off x="5294507" y="1634472"/>
            <a:ext cx="6278875" cy="1435265"/>
          </a:xfrm>
          <a:prstGeom prst="rect">
            <a:avLst/>
          </a:prstGeom>
        </p:spPr>
        <p:txBody>
          <a:bodyPr lIns="0" tIns="0" rIns="0" bIns="0" rtlCol="0" anchor="t">
            <a:spAutoFit/>
          </a:bodyPr>
          <a:lstStyle/>
          <a:p>
            <a:pPr>
              <a:lnSpc>
                <a:spcPts val="1869"/>
              </a:lnSpc>
            </a:pPr>
            <a:r>
              <a:rPr lang="en-US" sz="1335">
                <a:solidFill>
                  <a:srgbClr val="404040"/>
                </a:solidFill>
                <a:latin typeface="Barlow"/>
              </a:rPr>
              <a:t>Forgives up to $17,500 in federal loans for teachers who meet certain criteria, including teaching in a designated subject area or shortage area for five consecutive years. </a:t>
            </a:r>
            <a:r>
              <a:rPr lang="en-US" sz="1335">
                <a:solidFill>
                  <a:srgbClr val="404040"/>
                </a:solidFill>
                <a:latin typeface="Barlow Bold"/>
              </a:rPr>
              <a:t>CAUTION:</a:t>
            </a:r>
            <a:r>
              <a:rPr lang="en-US" sz="1335">
                <a:solidFill>
                  <a:srgbClr val="404040"/>
                </a:solidFill>
                <a:latin typeface="Barlow"/>
              </a:rPr>
              <a:t> Time used to qualify for Teacher Loan Forgiveness cannot be used for Public Service Loan Forgiveness. If you have a high loan balance, pursuing Public Service Loan Forgiveness only may be best. Get advice before applying.</a:t>
            </a:r>
          </a:p>
          <a:p>
            <a:pPr algn="l">
              <a:lnSpc>
                <a:spcPts val="1869"/>
              </a:lnSpc>
            </a:pPr>
            <a:endParaRPr lang="en-US" sz="1335">
              <a:solidFill>
                <a:srgbClr val="404040"/>
              </a:solidFill>
              <a:latin typeface="Barlow"/>
            </a:endParaRPr>
          </a:p>
        </p:txBody>
      </p:sp>
      <p:sp>
        <p:nvSpPr>
          <p:cNvPr id="31" name="TextBox 31"/>
          <p:cNvSpPr txBox="1"/>
          <p:nvPr/>
        </p:nvSpPr>
        <p:spPr>
          <a:xfrm>
            <a:off x="3486903" y="1929551"/>
            <a:ext cx="1516662" cy="410369"/>
          </a:xfrm>
          <a:prstGeom prst="rect">
            <a:avLst/>
          </a:prstGeom>
        </p:spPr>
        <p:txBody>
          <a:bodyPr lIns="0" tIns="0" rIns="0" bIns="0" rtlCol="0" anchor="t">
            <a:spAutoFit/>
          </a:bodyPr>
          <a:lstStyle/>
          <a:p>
            <a:pPr algn="ctr">
              <a:lnSpc>
                <a:spcPts val="1619"/>
              </a:lnSpc>
            </a:pPr>
            <a:r>
              <a:rPr lang="en-US" sz="1450">
                <a:solidFill>
                  <a:srgbClr val="FFFFFF"/>
                </a:solidFill>
                <a:latin typeface="Barlow"/>
              </a:rPr>
              <a:t>Teacher Loan Forgiveness (TLF/)</a:t>
            </a:r>
            <a:endParaRPr lang="en-US" sz="1499">
              <a:solidFill>
                <a:srgbClr val="FFFFFF"/>
              </a:solidFill>
              <a:latin typeface="Barlow"/>
            </a:endParaRPr>
          </a:p>
        </p:txBody>
      </p:sp>
      <p:sp>
        <p:nvSpPr>
          <p:cNvPr id="32" name="TextBox 32"/>
          <p:cNvSpPr txBox="1"/>
          <p:nvPr/>
        </p:nvSpPr>
        <p:spPr>
          <a:xfrm>
            <a:off x="5294508" y="2984658"/>
            <a:ext cx="6292653" cy="739561"/>
          </a:xfrm>
          <a:prstGeom prst="rect">
            <a:avLst/>
          </a:prstGeom>
        </p:spPr>
        <p:txBody>
          <a:bodyPr lIns="0" tIns="0" rIns="0" bIns="0" rtlCol="0" anchor="t">
            <a:spAutoFit/>
          </a:bodyPr>
          <a:lstStyle/>
          <a:p>
            <a:pPr algn="l">
              <a:lnSpc>
                <a:spcPts val="2003"/>
              </a:lnSpc>
            </a:pPr>
            <a:r>
              <a:rPr lang="en-US" sz="1335">
                <a:solidFill>
                  <a:srgbClr val="404040"/>
                </a:solidFill>
                <a:latin typeface="Barlow"/>
              </a:rPr>
              <a:t>Granted to borrowers whose schools closed while they were enrolled or shortly after they withdrew and who did not complete teach outs or comparable programs elsewhere.</a:t>
            </a:r>
          </a:p>
        </p:txBody>
      </p:sp>
      <p:sp>
        <p:nvSpPr>
          <p:cNvPr id="33" name="TextBox 33"/>
          <p:cNvSpPr txBox="1"/>
          <p:nvPr/>
        </p:nvSpPr>
        <p:spPr>
          <a:xfrm>
            <a:off x="3460993" y="3190268"/>
            <a:ext cx="1568483" cy="410369"/>
          </a:xfrm>
          <a:prstGeom prst="rect">
            <a:avLst/>
          </a:prstGeom>
        </p:spPr>
        <p:txBody>
          <a:bodyPr lIns="0" tIns="0" rIns="0" bIns="0" rtlCol="0" anchor="t">
            <a:spAutoFit/>
          </a:bodyPr>
          <a:lstStyle/>
          <a:p>
            <a:pPr algn="ctr">
              <a:lnSpc>
                <a:spcPts val="1619"/>
              </a:lnSpc>
            </a:pPr>
            <a:r>
              <a:rPr lang="en-US" sz="1499">
                <a:solidFill>
                  <a:srgbClr val="FFFFFF"/>
                </a:solidFill>
                <a:latin typeface="Barlow"/>
              </a:rPr>
              <a:t>School Closure Discharge</a:t>
            </a:r>
          </a:p>
        </p:txBody>
      </p:sp>
      <p:sp>
        <p:nvSpPr>
          <p:cNvPr id="34" name="TextBox 34"/>
          <p:cNvSpPr txBox="1"/>
          <p:nvPr/>
        </p:nvSpPr>
        <p:spPr>
          <a:xfrm>
            <a:off x="5294507" y="3948033"/>
            <a:ext cx="6278875" cy="1191608"/>
          </a:xfrm>
          <a:prstGeom prst="rect">
            <a:avLst/>
          </a:prstGeom>
        </p:spPr>
        <p:txBody>
          <a:bodyPr lIns="0" tIns="0" rIns="0" bIns="0" rtlCol="0" anchor="t">
            <a:spAutoFit/>
          </a:bodyPr>
          <a:lstStyle/>
          <a:p>
            <a:pPr>
              <a:lnSpc>
                <a:spcPts val="1869"/>
              </a:lnSpc>
            </a:pPr>
            <a:r>
              <a:rPr lang="en-US" sz="1335">
                <a:solidFill>
                  <a:srgbClr val="404040"/>
                </a:solidFill>
                <a:latin typeface="Barlow"/>
              </a:rPr>
              <a:t>Bankruptcy should be a last resort! It is not impossible, but it is difficult to discharge federal student loans in bankruptcy. You must meet the “undue hardship” test. Seek the advice of an experienced bankruptcy attorney who specializes in student loan discharge cases. </a:t>
            </a:r>
          </a:p>
          <a:p>
            <a:pPr algn="l">
              <a:lnSpc>
                <a:spcPts val="1869"/>
              </a:lnSpc>
            </a:pPr>
            <a:endParaRPr lang="en-US" sz="1335">
              <a:solidFill>
                <a:srgbClr val="404040"/>
              </a:solidFill>
              <a:latin typeface="Barlow"/>
            </a:endParaRPr>
          </a:p>
        </p:txBody>
      </p:sp>
      <p:sp>
        <p:nvSpPr>
          <p:cNvPr id="35" name="TextBox 35"/>
          <p:cNvSpPr txBox="1"/>
          <p:nvPr/>
        </p:nvSpPr>
        <p:spPr>
          <a:xfrm>
            <a:off x="3460993" y="4313700"/>
            <a:ext cx="1568483" cy="205184"/>
          </a:xfrm>
          <a:prstGeom prst="rect">
            <a:avLst/>
          </a:prstGeom>
        </p:spPr>
        <p:txBody>
          <a:bodyPr lIns="0" tIns="0" rIns="0" bIns="0" rtlCol="0" anchor="t">
            <a:spAutoFit/>
          </a:bodyPr>
          <a:lstStyle/>
          <a:p>
            <a:pPr algn="ctr">
              <a:lnSpc>
                <a:spcPts val="1619"/>
              </a:lnSpc>
            </a:pPr>
            <a:r>
              <a:rPr lang="en-US" sz="1499">
                <a:solidFill>
                  <a:srgbClr val="FFFFFF"/>
                </a:solidFill>
                <a:latin typeface="Barlow"/>
              </a:rPr>
              <a:t>Bankruptcy</a:t>
            </a:r>
          </a:p>
        </p:txBody>
      </p:sp>
      <p:sp>
        <p:nvSpPr>
          <p:cNvPr id="36" name="TextBox 36"/>
          <p:cNvSpPr txBox="1"/>
          <p:nvPr/>
        </p:nvSpPr>
        <p:spPr>
          <a:xfrm>
            <a:off x="3389090" y="6367244"/>
            <a:ext cx="5964314" cy="199414"/>
          </a:xfrm>
          <a:prstGeom prst="rect">
            <a:avLst/>
          </a:prstGeom>
        </p:spPr>
        <p:txBody>
          <a:bodyPr lIns="0" tIns="0" rIns="0" bIns="0" rtlCol="0" anchor="t">
            <a:spAutoFit/>
          </a:bodyPr>
          <a:lstStyle/>
          <a:p>
            <a:pPr algn="l">
              <a:lnSpc>
                <a:spcPts val="1680"/>
              </a:lnSpc>
            </a:pPr>
            <a:r>
              <a:rPr lang="en-US" sz="1400">
                <a:solidFill>
                  <a:srgbClr val="404040"/>
                </a:solidFill>
                <a:latin typeface="Barlow"/>
              </a:rPr>
              <a:t>Learn more at </a:t>
            </a:r>
            <a:r>
              <a:rPr lang="en-US" sz="1400" u="sng">
                <a:solidFill>
                  <a:srgbClr val="404040"/>
                </a:solidFill>
                <a:latin typeface="Barlow"/>
                <a:hlinkClick r:id="rId3" tooltip="https://www.edcapny.org/forgiveness/"/>
              </a:rPr>
              <a:t>Student Loan Forgiveness Options - EDCAPNY.org</a:t>
            </a:r>
          </a:p>
        </p:txBody>
      </p:sp>
      <p:grpSp>
        <p:nvGrpSpPr>
          <p:cNvPr id="37" name="Group 37"/>
          <p:cNvGrpSpPr/>
          <p:nvPr/>
        </p:nvGrpSpPr>
        <p:grpSpPr>
          <a:xfrm>
            <a:off x="4692782" y="4987058"/>
            <a:ext cx="7182783" cy="1056337"/>
            <a:chOff x="0" y="0"/>
            <a:chExt cx="13413008" cy="1972585"/>
          </a:xfrm>
        </p:grpSpPr>
        <p:sp>
          <p:nvSpPr>
            <p:cNvPr id="38" name="Freeform 38"/>
            <p:cNvSpPr/>
            <p:nvPr/>
          </p:nvSpPr>
          <p:spPr>
            <a:xfrm>
              <a:off x="34804" y="20040"/>
              <a:ext cx="13343407" cy="1932548"/>
            </a:xfrm>
            <a:custGeom>
              <a:avLst/>
              <a:gdLst/>
              <a:ahLst/>
              <a:cxnLst/>
              <a:rect l="l" t="t" r="r" b="b"/>
              <a:pathLst>
                <a:path w="13343407" h="1932548">
                  <a:moveTo>
                    <a:pt x="0" y="0"/>
                  </a:moveTo>
                  <a:lnTo>
                    <a:pt x="13343407" y="0"/>
                  </a:lnTo>
                  <a:lnTo>
                    <a:pt x="13343407" y="1932548"/>
                  </a:lnTo>
                  <a:lnTo>
                    <a:pt x="0" y="1932548"/>
                  </a:lnTo>
                  <a:close/>
                </a:path>
              </a:pathLst>
            </a:custGeom>
            <a:solidFill>
              <a:srgbClr val="DEE7D1">
                <a:alpha val="89804"/>
              </a:srgbClr>
            </a:solidFill>
          </p:spPr>
          <p:txBody>
            <a:bodyPr/>
            <a:lstStyle/>
            <a:p>
              <a:endParaRPr lang="en-US"/>
            </a:p>
          </p:txBody>
        </p:sp>
        <p:sp>
          <p:nvSpPr>
            <p:cNvPr id="39" name="Freeform 39"/>
            <p:cNvSpPr/>
            <p:nvPr/>
          </p:nvSpPr>
          <p:spPr>
            <a:xfrm>
              <a:off x="0" y="0"/>
              <a:ext cx="13413014" cy="1972640"/>
            </a:xfrm>
            <a:custGeom>
              <a:avLst/>
              <a:gdLst/>
              <a:ahLst/>
              <a:cxnLst/>
              <a:rect l="l" t="t" r="r" b="b"/>
              <a:pathLst>
                <a:path w="13413014" h="1972640">
                  <a:moveTo>
                    <a:pt x="34804" y="0"/>
                  </a:moveTo>
                  <a:lnTo>
                    <a:pt x="13378211" y="0"/>
                  </a:lnTo>
                  <a:cubicBezTo>
                    <a:pt x="13397354" y="0"/>
                    <a:pt x="13413014" y="9018"/>
                    <a:pt x="13413014" y="20040"/>
                  </a:cubicBezTo>
                  <a:lnTo>
                    <a:pt x="13413014" y="1952588"/>
                  </a:lnTo>
                  <a:cubicBezTo>
                    <a:pt x="13413014" y="1963610"/>
                    <a:pt x="13397354" y="1972640"/>
                    <a:pt x="13378211" y="1972640"/>
                  </a:cubicBezTo>
                  <a:lnTo>
                    <a:pt x="34804" y="1972640"/>
                  </a:lnTo>
                  <a:cubicBezTo>
                    <a:pt x="15662" y="1972640"/>
                    <a:pt x="0" y="1963610"/>
                    <a:pt x="0" y="1952588"/>
                  </a:cubicBezTo>
                  <a:lnTo>
                    <a:pt x="0" y="20040"/>
                  </a:lnTo>
                  <a:cubicBezTo>
                    <a:pt x="0" y="9018"/>
                    <a:pt x="15662" y="0"/>
                    <a:pt x="34804" y="0"/>
                  </a:cubicBezTo>
                  <a:moveTo>
                    <a:pt x="34804" y="40080"/>
                  </a:moveTo>
                  <a:lnTo>
                    <a:pt x="34804" y="20040"/>
                  </a:lnTo>
                  <a:lnTo>
                    <a:pt x="69608" y="20040"/>
                  </a:lnTo>
                  <a:lnTo>
                    <a:pt x="69608" y="1952588"/>
                  </a:lnTo>
                  <a:lnTo>
                    <a:pt x="34804" y="1952588"/>
                  </a:lnTo>
                  <a:lnTo>
                    <a:pt x="34804" y="1932548"/>
                  </a:lnTo>
                  <a:lnTo>
                    <a:pt x="13378211" y="1932548"/>
                  </a:lnTo>
                  <a:lnTo>
                    <a:pt x="13378211" y="1952588"/>
                  </a:lnTo>
                  <a:lnTo>
                    <a:pt x="13343407" y="1952588"/>
                  </a:lnTo>
                  <a:lnTo>
                    <a:pt x="13343407" y="20040"/>
                  </a:lnTo>
                  <a:lnTo>
                    <a:pt x="13378211" y="20040"/>
                  </a:lnTo>
                  <a:lnTo>
                    <a:pt x="13378211" y="40080"/>
                  </a:lnTo>
                  <a:lnTo>
                    <a:pt x="34804" y="40080"/>
                  </a:lnTo>
                  <a:close/>
                </a:path>
              </a:pathLst>
            </a:custGeom>
            <a:solidFill>
              <a:srgbClr val="DEE7D1">
                <a:alpha val="89804"/>
              </a:srgbClr>
            </a:solidFill>
          </p:spPr>
          <p:txBody>
            <a:bodyPr/>
            <a:lstStyle/>
            <a:p>
              <a:endParaRPr lang="en-US"/>
            </a:p>
          </p:txBody>
        </p:sp>
      </p:grpSp>
      <p:grpSp>
        <p:nvGrpSpPr>
          <p:cNvPr id="40" name="Group 40"/>
          <p:cNvGrpSpPr/>
          <p:nvPr/>
        </p:nvGrpSpPr>
        <p:grpSpPr>
          <a:xfrm>
            <a:off x="3389089" y="4987058"/>
            <a:ext cx="1721095" cy="1056337"/>
            <a:chOff x="0" y="0"/>
            <a:chExt cx="3213944" cy="1972585"/>
          </a:xfrm>
        </p:grpSpPr>
        <p:sp>
          <p:nvSpPr>
            <p:cNvPr id="41" name="Freeform 41"/>
            <p:cNvSpPr/>
            <p:nvPr/>
          </p:nvSpPr>
          <p:spPr>
            <a:xfrm>
              <a:off x="32847" y="20040"/>
              <a:ext cx="3148212" cy="1932548"/>
            </a:xfrm>
            <a:custGeom>
              <a:avLst/>
              <a:gdLst/>
              <a:ahLst/>
              <a:cxnLst/>
              <a:rect l="l" t="t" r="r" b="b"/>
              <a:pathLst>
                <a:path w="3148212" h="1932548">
                  <a:moveTo>
                    <a:pt x="0" y="0"/>
                  </a:moveTo>
                  <a:lnTo>
                    <a:pt x="3148212" y="0"/>
                  </a:lnTo>
                  <a:lnTo>
                    <a:pt x="3148212" y="1932548"/>
                  </a:lnTo>
                  <a:lnTo>
                    <a:pt x="0" y="1932548"/>
                  </a:lnTo>
                  <a:close/>
                </a:path>
              </a:pathLst>
            </a:custGeom>
            <a:solidFill>
              <a:srgbClr val="299740"/>
            </a:solidFill>
          </p:spPr>
          <p:txBody>
            <a:bodyPr/>
            <a:lstStyle/>
            <a:p>
              <a:endParaRPr lang="en-US"/>
            </a:p>
          </p:txBody>
        </p:sp>
        <p:sp>
          <p:nvSpPr>
            <p:cNvPr id="42" name="Freeform 42"/>
            <p:cNvSpPr/>
            <p:nvPr/>
          </p:nvSpPr>
          <p:spPr>
            <a:xfrm>
              <a:off x="0" y="0"/>
              <a:ext cx="3213906" cy="1972640"/>
            </a:xfrm>
            <a:custGeom>
              <a:avLst/>
              <a:gdLst/>
              <a:ahLst/>
              <a:cxnLst/>
              <a:rect l="l" t="t" r="r" b="b"/>
              <a:pathLst>
                <a:path w="3213906" h="1972640">
                  <a:moveTo>
                    <a:pt x="32847" y="0"/>
                  </a:moveTo>
                  <a:lnTo>
                    <a:pt x="3181059" y="0"/>
                  </a:lnTo>
                  <a:cubicBezTo>
                    <a:pt x="3199125" y="0"/>
                    <a:pt x="3213906" y="9018"/>
                    <a:pt x="3213906" y="20040"/>
                  </a:cubicBezTo>
                  <a:lnTo>
                    <a:pt x="3213906" y="1952588"/>
                  </a:lnTo>
                  <a:cubicBezTo>
                    <a:pt x="3213906" y="1963610"/>
                    <a:pt x="3199125" y="1972640"/>
                    <a:pt x="3181059" y="1972640"/>
                  </a:cubicBezTo>
                  <a:lnTo>
                    <a:pt x="32847" y="1972640"/>
                  </a:lnTo>
                  <a:cubicBezTo>
                    <a:pt x="14781" y="1972640"/>
                    <a:pt x="0" y="1963610"/>
                    <a:pt x="0" y="1952588"/>
                  </a:cubicBezTo>
                  <a:lnTo>
                    <a:pt x="0" y="20040"/>
                  </a:lnTo>
                  <a:cubicBezTo>
                    <a:pt x="0" y="9018"/>
                    <a:pt x="14781" y="0"/>
                    <a:pt x="32847" y="0"/>
                  </a:cubicBezTo>
                  <a:moveTo>
                    <a:pt x="32847" y="40080"/>
                  </a:moveTo>
                  <a:lnTo>
                    <a:pt x="32847" y="20040"/>
                  </a:lnTo>
                  <a:lnTo>
                    <a:pt x="65694" y="20040"/>
                  </a:lnTo>
                  <a:lnTo>
                    <a:pt x="65694" y="1952588"/>
                  </a:lnTo>
                  <a:lnTo>
                    <a:pt x="32847" y="1952588"/>
                  </a:lnTo>
                  <a:lnTo>
                    <a:pt x="32847" y="1932548"/>
                  </a:lnTo>
                  <a:lnTo>
                    <a:pt x="3181059" y="1932548"/>
                  </a:lnTo>
                  <a:lnTo>
                    <a:pt x="3181059" y="1952588"/>
                  </a:lnTo>
                  <a:lnTo>
                    <a:pt x="3148212" y="1952588"/>
                  </a:lnTo>
                  <a:lnTo>
                    <a:pt x="3148212" y="20040"/>
                  </a:lnTo>
                  <a:lnTo>
                    <a:pt x="3181059" y="20040"/>
                  </a:lnTo>
                  <a:lnTo>
                    <a:pt x="3181059" y="40080"/>
                  </a:lnTo>
                  <a:lnTo>
                    <a:pt x="32847" y="40080"/>
                  </a:lnTo>
                  <a:close/>
                </a:path>
              </a:pathLst>
            </a:custGeom>
            <a:solidFill>
              <a:srgbClr val="299740"/>
            </a:solidFill>
          </p:spPr>
          <p:txBody>
            <a:bodyPr/>
            <a:lstStyle/>
            <a:p>
              <a:endParaRPr lang="en-US"/>
            </a:p>
          </p:txBody>
        </p:sp>
      </p:grpSp>
      <p:sp>
        <p:nvSpPr>
          <p:cNvPr id="43" name="TextBox 43"/>
          <p:cNvSpPr txBox="1"/>
          <p:nvPr/>
        </p:nvSpPr>
        <p:spPr>
          <a:xfrm>
            <a:off x="5294507" y="5166294"/>
            <a:ext cx="6278875" cy="947952"/>
          </a:xfrm>
          <a:prstGeom prst="rect">
            <a:avLst/>
          </a:prstGeom>
        </p:spPr>
        <p:txBody>
          <a:bodyPr lIns="0" tIns="0" rIns="0" bIns="0" rtlCol="0" anchor="t">
            <a:spAutoFit/>
          </a:bodyPr>
          <a:lstStyle/>
          <a:p>
            <a:pPr>
              <a:lnSpc>
                <a:spcPts val="1869"/>
              </a:lnSpc>
            </a:pPr>
            <a:r>
              <a:rPr lang="en-US" sz="1335">
                <a:solidFill>
                  <a:srgbClr val="404040"/>
                </a:solidFill>
                <a:latin typeface="Barlow"/>
              </a:rPr>
              <a:t>While this path might seem a bit macabre, it’s just not feasible for some borrowers to pay off their student loans, and that’s okay. Rest assured that student loans are discharged upon death and can never become another loved one’s burden. </a:t>
            </a:r>
          </a:p>
          <a:p>
            <a:pPr algn="l">
              <a:lnSpc>
                <a:spcPts val="1869"/>
              </a:lnSpc>
            </a:pPr>
            <a:endParaRPr lang="en-US" sz="1335">
              <a:solidFill>
                <a:srgbClr val="404040"/>
              </a:solidFill>
              <a:latin typeface="Barlow"/>
            </a:endParaRPr>
          </a:p>
        </p:txBody>
      </p:sp>
      <p:sp>
        <p:nvSpPr>
          <p:cNvPr id="44" name="TextBox 44"/>
          <p:cNvSpPr txBox="1"/>
          <p:nvPr/>
        </p:nvSpPr>
        <p:spPr>
          <a:xfrm>
            <a:off x="3460993" y="5312472"/>
            <a:ext cx="1568483" cy="410369"/>
          </a:xfrm>
          <a:prstGeom prst="rect">
            <a:avLst/>
          </a:prstGeom>
        </p:spPr>
        <p:txBody>
          <a:bodyPr lIns="0" tIns="0" rIns="0" bIns="0" rtlCol="0" anchor="t">
            <a:spAutoFit/>
          </a:bodyPr>
          <a:lstStyle/>
          <a:p>
            <a:pPr algn="ctr">
              <a:lnSpc>
                <a:spcPts val="1619"/>
              </a:lnSpc>
            </a:pPr>
            <a:r>
              <a:rPr lang="en-US" sz="1499">
                <a:solidFill>
                  <a:srgbClr val="FFFFFF"/>
                </a:solidFill>
                <a:latin typeface="Barlow"/>
              </a:rPr>
              <a:t>Discharge Upon Death</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09283" y="258122"/>
            <a:ext cx="10532343" cy="1205458"/>
          </a:xfrm>
          <a:prstGeom prst="rect">
            <a:avLst/>
          </a:prstGeom>
        </p:spPr>
        <p:txBody>
          <a:bodyPr wrap="square" lIns="0" tIns="0" rIns="0" bIns="0" rtlCol="0" anchor="t">
            <a:spAutoFit/>
          </a:bodyPr>
          <a:lstStyle/>
          <a:p>
            <a:pPr algn="l">
              <a:lnSpc>
                <a:spcPts val="4708"/>
              </a:lnSpc>
            </a:pPr>
            <a:r>
              <a:rPr lang="en-US" sz="4400" b="1" dirty="0">
                <a:solidFill>
                  <a:srgbClr val="262261"/>
                </a:solidFill>
                <a:latin typeface="Barlow Bold"/>
              </a:rPr>
              <a:t>Fresh Start Initiative: A path for borrowers in default through 9/30/24! </a:t>
            </a:r>
          </a:p>
        </p:txBody>
      </p:sp>
      <p:sp>
        <p:nvSpPr>
          <p:cNvPr id="3" name="TextBox 3"/>
          <p:cNvSpPr txBox="1"/>
          <p:nvPr/>
        </p:nvSpPr>
        <p:spPr>
          <a:xfrm>
            <a:off x="633322" y="1926037"/>
            <a:ext cx="9242045" cy="4109458"/>
          </a:xfrm>
          <a:prstGeom prst="rect">
            <a:avLst/>
          </a:prstGeom>
        </p:spPr>
        <p:txBody>
          <a:bodyPr lIns="0" tIns="0" rIns="0" bIns="0" rtlCol="0" anchor="t">
            <a:spAutoFit/>
          </a:bodyPr>
          <a:lstStyle/>
          <a:p>
            <a:pPr marL="338472" lvl="1" indent="-169236" algn="l">
              <a:lnSpc>
                <a:spcPts val="2700"/>
              </a:lnSpc>
              <a:buFont typeface="Arial"/>
              <a:buChar char="•"/>
            </a:pPr>
            <a:r>
              <a:rPr lang="en-US" spc="-55" dirty="0">
                <a:solidFill>
                  <a:srgbClr val="404040"/>
                </a:solidFill>
                <a:latin typeface="Barlow"/>
              </a:rPr>
              <a:t>Borrowers with eligible defaulted federal student loans can bring their loans back into good standing and repair credit through an initiative called </a:t>
            </a:r>
            <a:r>
              <a:rPr lang="en-US" spc="-55" dirty="0">
                <a:solidFill>
                  <a:srgbClr val="404040"/>
                </a:solidFill>
                <a:latin typeface="Barlow Bold"/>
              </a:rPr>
              <a:t>Fresh Start</a:t>
            </a:r>
            <a:r>
              <a:rPr lang="en-US" spc="-55" dirty="0">
                <a:solidFill>
                  <a:srgbClr val="404040"/>
                </a:solidFill>
                <a:latin typeface="Barlow"/>
              </a:rPr>
              <a:t>. </a:t>
            </a:r>
          </a:p>
          <a:p>
            <a:pPr marL="338345" lvl="1" indent="-169172" algn="l">
              <a:lnSpc>
                <a:spcPts val="2700"/>
              </a:lnSpc>
              <a:buFont typeface="Arial"/>
              <a:buChar char="•"/>
            </a:pPr>
            <a:r>
              <a:rPr lang="en-US" spc="-54" dirty="0">
                <a:solidFill>
                  <a:srgbClr val="404040"/>
                </a:solidFill>
                <a:latin typeface="Barlow"/>
              </a:rPr>
              <a:t>Borrowers must take action to benefit:</a:t>
            </a:r>
          </a:p>
          <a:p>
            <a:pPr marL="690915" lvl="2" indent="-230305" algn="l">
              <a:lnSpc>
                <a:spcPts val="2400"/>
              </a:lnSpc>
              <a:buFont typeface="Arial"/>
              <a:buChar char="⚬"/>
            </a:pPr>
            <a:r>
              <a:rPr lang="en-US" sz="1600" spc="-48" dirty="0">
                <a:solidFill>
                  <a:srgbClr val="404040"/>
                </a:solidFill>
                <a:latin typeface="Barlow Bold"/>
              </a:rPr>
              <a:t>Contact your debt collector:</a:t>
            </a:r>
            <a:r>
              <a:rPr lang="en-US" sz="1600" spc="-48" dirty="0">
                <a:solidFill>
                  <a:srgbClr val="404040"/>
                </a:solidFill>
                <a:latin typeface="Barlow"/>
              </a:rPr>
              <a:t> Contact your debt collector (in most cases this will be the </a:t>
            </a:r>
            <a:r>
              <a:rPr lang="en-US" sz="1600" spc="-48" dirty="0">
                <a:solidFill>
                  <a:srgbClr val="404040"/>
                </a:solidFill>
                <a:latin typeface="Barlow Bold"/>
              </a:rPr>
              <a:t>Default Resolution Group at 1-800-621-3115</a:t>
            </a:r>
            <a:r>
              <a:rPr lang="en-US" sz="1600" spc="-48" dirty="0">
                <a:solidFill>
                  <a:srgbClr val="404040"/>
                </a:solidFill>
                <a:latin typeface="Barlow"/>
              </a:rPr>
              <a:t>) or apply on your myeddebt.ed.gov account. Let them know you want to take advantage of Fresh Start and request that your loans be transferred to a non-default servicer and enroll in a repayment plan after which the default history will be removed from your credit reports.</a:t>
            </a:r>
          </a:p>
          <a:p>
            <a:pPr marL="690915" lvl="2" indent="-230305" algn="l">
              <a:lnSpc>
                <a:spcPts val="2400"/>
              </a:lnSpc>
              <a:buFont typeface="Arial"/>
              <a:buChar char="⚬"/>
            </a:pPr>
            <a:r>
              <a:rPr lang="en-US" sz="1600" spc="-48" dirty="0">
                <a:solidFill>
                  <a:srgbClr val="404040"/>
                </a:solidFill>
                <a:latin typeface="Barlow Bold"/>
              </a:rPr>
              <a:t>Pursue further education:</a:t>
            </a:r>
            <a:r>
              <a:rPr lang="en-US" sz="1600" spc="-48" dirty="0">
                <a:solidFill>
                  <a:srgbClr val="404040"/>
                </a:solidFill>
                <a:latin typeface="Barlow"/>
              </a:rPr>
              <a:t> If you intend to continue your education, apply for the Free Application for Federal Student Aid (FAFSA) and enroll in school at least half-time. By doing so, your loans can be transferred to a non-default servicer and placed in an in-school deferment, resulting in the removal of the default history from your credit reports.</a:t>
            </a:r>
          </a:p>
          <a:p>
            <a:pPr algn="l">
              <a:lnSpc>
                <a:spcPts val="2700"/>
              </a:lnSpc>
            </a:pPr>
            <a:endParaRPr lang="en-US" sz="1600" spc="-48" dirty="0">
              <a:solidFill>
                <a:srgbClr val="404040"/>
              </a:solidFill>
              <a:latin typeface="Barlow"/>
            </a:endParaRPr>
          </a:p>
        </p:txBody>
      </p:sp>
      <p:sp>
        <p:nvSpPr>
          <p:cNvPr id="5" name="TextBox 5"/>
          <p:cNvSpPr txBox="1"/>
          <p:nvPr/>
        </p:nvSpPr>
        <p:spPr>
          <a:xfrm>
            <a:off x="1917206" y="5867401"/>
            <a:ext cx="7958161" cy="487313"/>
          </a:xfrm>
          <a:prstGeom prst="rect">
            <a:avLst/>
          </a:prstGeom>
        </p:spPr>
        <p:txBody>
          <a:bodyPr lIns="0" tIns="0" rIns="0" bIns="0" rtlCol="0" anchor="t">
            <a:spAutoFit/>
          </a:bodyPr>
          <a:lstStyle/>
          <a:p>
            <a:pPr algn="l">
              <a:lnSpc>
                <a:spcPts val="1919"/>
              </a:lnSpc>
              <a:spcBef>
                <a:spcPct val="0"/>
              </a:spcBef>
            </a:pPr>
            <a:r>
              <a:rPr lang="en-US" sz="1600" b="1" spc="-55">
                <a:solidFill>
                  <a:srgbClr val="404040"/>
                </a:solidFill>
                <a:latin typeface="Barlow"/>
              </a:rPr>
              <a:t>Did you know? </a:t>
            </a:r>
            <a:r>
              <a:rPr lang="en-US" sz="1600" spc="-55">
                <a:solidFill>
                  <a:srgbClr val="404040"/>
                </a:solidFill>
                <a:latin typeface="Barlow"/>
              </a:rPr>
              <a:t>Borrowers who use Fresh Start to bring loans out of default will get credit towards IDRF or PSLF for months spent in default during the payment pause (from March 13, 2020). </a:t>
            </a:r>
          </a:p>
        </p:txBody>
      </p:sp>
      <p:sp>
        <p:nvSpPr>
          <p:cNvPr id="6" name="Freeform 6"/>
          <p:cNvSpPr/>
          <p:nvPr/>
        </p:nvSpPr>
        <p:spPr>
          <a:xfrm>
            <a:off x="685801" y="5630224"/>
            <a:ext cx="1108751" cy="969654"/>
          </a:xfrm>
          <a:custGeom>
            <a:avLst/>
            <a:gdLst/>
            <a:ahLst/>
            <a:cxnLst/>
            <a:rect l="l" t="t" r="r" b="b"/>
            <a:pathLst>
              <a:path w="1663127" h="1454481">
                <a:moveTo>
                  <a:pt x="0" y="0"/>
                </a:moveTo>
                <a:lnTo>
                  <a:pt x="1663127" y="0"/>
                </a:lnTo>
                <a:lnTo>
                  <a:pt x="1663127" y="1454480"/>
                </a:lnTo>
                <a:lnTo>
                  <a:pt x="0" y="14544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1863070" cy="6428105"/>
          </a:xfrm>
          <a:custGeom>
            <a:avLst/>
            <a:gdLst/>
            <a:ahLst/>
            <a:cxnLst/>
            <a:rect l="l" t="t" r="r" b="b"/>
            <a:pathLst>
              <a:path w="17794605" h="9642157">
                <a:moveTo>
                  <a:pt x="0" y="0"/>
                </a:moveTo>
                <a:lnTo>
                  <a:pt x="17794605" y="0"/>
                </a:lnTo>
                <a:lnTo>
                  <a:pt x="17794605" y="9642157"/>
                </a:lnTo>
                <a:lnTo>
                  <a:pt x="0" y="96421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630428" y="1713603"/>
            <a:ext cx="8899948" cy="1615827"/>
          </a:xfrm>
          <a:prstGeom prst="rect">
            <a:avLst/>
          </a:prstGeom>
        </p:spPr>
        <p:txBody>
          <a:bodyPr wrap="square" lIns="0" tIns="0" rIns="0" bIns="0" rtlCol="0" anchor="t">
            <a:spAutoFit/>
          </a:bodyPr>
          <a:lstStyle/>
          <a:p>
            <a:pPr algn="l">
              <a:lnSpc>
                <a:spcPts val="6340"/>
              </a:lnSpc>
            </a:pPr>
            <a:r>
              <a:rPr lang="en-US" sz="6600" b="1">
                <a:solidFill>
                  <a:srgbClr val="24205F"/>
                </a:solidFill>
                <a:latin typeface="Barlow Bold"/>
              </a:rPr>
              <a:t>What's With ALL the Asterisks? </a:t>
            </a:r>
          </a:p>
        </p:txBody>
      </p:sp>
    </p:spTree>
    <p:extLst>
      <p:ext uri="{BB962C8B-B14F-4D97-AF65-F5344CB8AC3E}">
        <p14:creationId xmlns:p14="http://schemas.microsoft.com/office/powerpoint/2010/main" val="4150486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480363" y="685800"/>
            <a:ext cx="9436982" cy="923330"/>
          </a:xfrm>
          <a:prstGeom prst="rect">
            <a:avLst/>
          </a:prstGeom>
        </p:spPr>
        <p:txBody>
          <a:bodyPr wrap="square" lIns="0" tIns="0" rIns="0" bIns="0" rtlCol="0" anchor="t">
            <a:spAutoFit/>
          </a:bodyPr>
          <a:lstStyle/>
          <a:p>
            <a:pPr algn="l">
              <a:lnSpc>
                <a:spcPts val="3600"/>
              </a:lnSpc>
              <a:spcBef>
                <a:spcPct val="0"/>
              </a:spcBef>
            </a:pPr>
            <a:r>
              <a:rPr lang="en-US" sz="3000" b="1">
                <a:solidFill>
                  <a:srgbClr val="262261"/>
                </a:solidFill>
                <a:latin typeface="Barlow Bold"/>
              </a:rPr>
              <a:t>SAVE Litigation</a:t>
            </a:r>
          </a:p>
          <a:p>
            <a:pPr algn="l">
              <a:lnSpc>
                <a:spcPts val="3600"/>
              </a:lnSpc>
              <a:spcBef>
                <a:spcPct val="0"/>
              </a:spcBef>
            </a:pPr>
            <a:endParaRPr lang="en-US" sz="3000">
              <a:solidFill>
                <a:srgbClr val="262261"/>
              </a:solidFill>
              <a:latin typeface="Barlow Bold"/>
            </a:endParaRPr>
          </a:p>
        </p:txBody>
      </p:sp>
      <p:sp>
        <p:nvSpPr>
          <p:cNvPr id="5" name="TextBox 5"/>
          <p:cNvSpPr txBox="1"/>
          <p:nvPr/>
        </p:nvSpPr>
        <p:spPr>
          <a:xfrm>
            <a:off x="1226878" y="214798"/>
            <a:ext cx="1015846" cy="1895712"/>
          </a:xfrm>
          <a:prstGeom prst="rect">
            <a:avLst/>
          </a:prstGeom>
        </p:spPr>
        <p:txBody>
          <a:bodyPr lIns="0" tIns="0" rIns="0" bIns="0" rtlCol="0" anchor="t">
            <a:spAutoFit/>
          </a:bodyPr>
          <a:lstStyle/>
          <a:p>
            <a:pPr>
              <a:lnSpc>
                <a:spcPts val="16182"/>
              </a:lnSpc>
            </a:pPr>
            <a:r>
              <a:rPr lang="en-US" sz="11559">
                <a:solidFill>
                  <a:srgbClr val="FFFFFF"/>
                </a:solidFill>
                <a:latin typeface="Barlow Heavy"/>
              </a:rPr>
              <a:t>5</a:t>
            </a:r>
          </a:p>
        </p:txBody>
      </p:sp>
      <p:sp>
        <p:nvSpPr>
          <p:cNvPr id="6" name="Freeform 6"/>
          <p:cNvSpPr/>
          <p:nvPr/>
        </p:nvSpPr>
        <p:spPr>
          <a:xfrm>
            <a:off x="0" y="685800"/>
            <a:ext cx="2242725" cy="680905"/>
          </a:xfrm>
          <a:custGeom>
            <a:avLst/>
            <a:gdLst/>
            <a:ahLst/>
            <a:cxnLst/>
            <a:rect l="l" t="t" r="r" b="b"/>
            <a:pathLst>
              <a:path w="4025057" h="1021358">
                <a:moveTo>
                  <a:pt x="0" y="0"/>
                </a:moveTo>
                <a:lnTo>
                  <a:pt x="4025056" y="0"/>
                </a:lnTo>
                <a:lnTo>
                  <a:pt x="4025056" y="1021358"/>
                </a:lnTo>
                <a:lnTo>
                  <a:pt x="0" y="10213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2">
            <a:extLst>
              <a:ext uri="{FF2B5EF4-FFF2-40B4-BE49-F238E27FC236}">
                <a16:creationId xmlns:a16="http://schemas.microsoft.com/office/drawing/2014/main" id="{4DE4C90B-79FC-07BD-C069-1936A16198B1}"/>
              </a:ext>
            </a:extLst>
          </p:cNvPr>
          <p:cNvSpPr txBox="1"/>
          <p:nvPr/>
        </p:nvSpPr>
        <p:spPr>
          <a:xfrm>
            <a:off x="269725" y="1716766"/>
            <a:ext cx="11651528" cy="5527795"/>
          </a:xfrm>
          <a:prstGeom prst="rect">
            <a:avLst/>
          </a:prstGeom>
        </p:spPr>
        <p:txBody>
          <a:bodyPr wrap="square" lIns="0" tIns="0" rIns="0" bIns="0" rtlCol="0" anchor="t">
            <a:spAutoFit/>
          </a:bodyPr>
          <a:lstStyle/>
          <a:p>
            <a:pPr marL="388620" lvl="1" indent="-194310">
              <a:lnSpc>
                <a:spcPts val="3060"/>
              </a:lnSpc>
              <a:buFont typeface="Arial"/>
              <a:buChar char="•"/>
            </a:pPr>
            <a:r>
              <a:rPr lang="en-US" sz="2400" spc="-54">
                <a:solidFill>
                  <a:srgbClr val="404040"/>
                </a:solidFill>
                <a:latin typeface="Barlow"/>
                <a:ea typeface="Noto Serif"/>
                <a:cs typeface="Noto Serif"/>
              </a:rPr>
              <a:t>This summer, a federal court issued an injunction preventing the U.S. Department of Education (ED) from implementing parts of the Saving on a Valuable Education (SAVE) Plan and other IDR plans</a:t>
            </a:r>
          </a:p>
          <a:p>
            <a:pPr marL="388620" lvl="1" indent="-194310">
              <a:lnSpc>
                <a:spcPts val="3060"/>
              </a:lnSpc>
              <a:buFont typeface="Arial"/>
              <a:buChar char="•"/>
            </a:pPr>
            <a:r>
              <a:rPr lang="en-US" sz="2400" spc="-54">
                <a:solidFill>
                  <a:srgbClr val="404040"/>
                </a:solidFill>
                <a:latin typeface="Barlow"/>
              </a:rPr>
              <a:t>Borrowers enrolled in SAVE prior to the injunction were placed in a non-interest bearing forbearance. This will not count towards PSLF or IDRF.</a:t>
            </a:r>
          </a:p>
          <a:p>
            <a:pPr marL="388620" lvl="1" indent="-194310">
              <a:lnSpc>
                <a:spcPts val="3060"/>
              </a:lnSpc>
              <a:buFont typeface="Arial"/>
              <a:buChar char="•"/>
            </a:pPr>
            <a:r>
              <a:rPr lang="en-US" sz="2400" spc="-54">
                <a:solidFill>
                  <a:srgbClr val="404040"/>
                </a:solidFill>
                <a:latin typeface="Barlow"/>
              </a:rPr>
              <a:t>Applications for SAVE that were not processed prior to the injunction are not being processed. </a:t>
            </a:r>
          </a:p>
          <a:p>
            <a:pPr marL="388620" lvl="1" indent="-194310">
              <a:lnSpc>
                <a:spcPts val="3060"/>
              </a:lnSpc>
              <a:buFont typeface="Arial"/>
              <a:buChar char="•"/>
            </a:pPr>
            <a:r>
              <a:rPr lang="en-US" sz="2400" spc="-54">
                <a:solidFill>
                  <a:srgbClr val="404040"/>
                </a:solidFill>
                <a:latin typeface="Barlow"/>
              </a:rPr>
              <a:t>Borrowers attempting to enroll in SAVE post-injunction are placed into one (1)  60-day processing forbearance, then transitioned into a litigation-specific forbearance.</a:t>
            </a:r>
            <a:endParaRPr lang="en-US"/>
          </a:p>
          <a:p>
            <a:pPr marL="388620" lvl="1" indent="-194310">
              <a:lnSpc>
                <a:spcPts val="3060"/>
              </a:lnSpc>
              <a:buFont typeface="Arial"/>
              <a:buChar char="•"/>
            </a:pPr>
            <a:r>
              <a:rPr lang="en-US" sz="2400" spc="-54">
                <a:solidFill>
                  <a:srgbClr val="404040"/>
                </a:solidFill>
                <a:latin typeface="Barlow"/>
              </a:rPr>
              <a:t>No new enrollments for ICR </a:t>
            </a:r>
            <a:r>
              <a:rPr lang="en-US" sz="2400" b="1" i="1" spc="-54">
                <a:solidFill>
                  <a:srgbClr val="404040"/>
                </a:solidFill>
                <a:latin typeface="Barlow"/>
                <a:ea typeface="Noto Serif"/>
                <a:cs typeface="Noto Serif"/>
              </a:rPr>
              <a:t>unless</a:t>
            </a:r>
            <a:r>
              <a:rPr lang="en-US" sz="2400" spc="-54">
                <a:solidFill>
                  <a:srgbClr val="404040"/>
                </a:solidFill>
                <a:latin typeface="Barlow"/>
                <a:ea typeface="Noto Serif"/>
                <a:cs typeface="Noto Serif"/>
              </a:rPr>
              <a:t> a borrower has a consolidation loan that repaid a parent PLUS loan</a:t>
            </a:r>
          </a:p>
          <a:p>
            <a:pPr marL="388620" lvl="1" indent="-194310">
              <a:lnSpc>
                <a:spcPts val="3060"/>
              </a:lnSpc>
              <a:buFont typeface="Arial"/>
              <a:buChar char="•"/>
            </a:pPr>
            <a:r>
              <a:rPr lang="en-US" sz="2400" spc="-54">
                <a:solidFill>
                  <a:srgbClr val="404040"/>
                </a:solidFill>
                <a:latin typeface="Barlow"/>
                <a:ea typeface="Noto Serif"/>
                <a:cs typeface="Noto Serif"/>
              </a:rPr>
              <a:t>IBR still open to all borrowers</a:t>
            </a:r>
          </a:p>
          <a:p>
            <a:pPr marL="388620" lvl="1" indent="-194310">
              <a:lnSpc>
                <a:spcPts val="3060"/>
              </a:lnSpc>
              <a:buFont typeface="Arial"/>
              <a:buChar char="•"/>
            </a:pPr>
            <a:endParaRPr lang="en-US" sz="2400" spc="-54">
              <a:solidFill>
                <a:srgbClr val="404040"/>
              </a:solidFill>
              <a:latin typeface="Barlow"/>
            </a:endParaRPr>
          </a:p>
          <a:p>
            <a:pPr marL="194310" lvl="1">
              <a:lnSpc>
                <a:spcPts val="3060"/>
              </a:lnSpc>
            </a:pPr>
            <a:endParaRPr lang="en-US" sz="2400" spc="-54">
              <a:solidFill>
                <a:srgbClr val="404040"/>
              </a:solidFill>
              <a:latin typeface="Barlow"/>
            </a:endParaRPr>
          </a:p>
        </p:txBody>
      </p:sp>
    </p:spTree>
    <p:extLst>
      <p:ext uri="{BB962C8B-B14F-4D97-AF65-F5344CB8AC3E}">
        <p14:creationId xmlns:p14="http://schemas.microsoft.com/office/powerpoint/2010/main" val="3623625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226878" y="214798"/>
            <a:ext cx="1015846" cy="1895712"/>
          </a:xfrm>
          <a:prstGeom prst="rect">
            <a:avLst/>
          </a:prstGeom>
        </p:spPr>
        <p:txBody>
          <a:bodyPr lIns="0" tIns="0" rIns="0" bIns="0" rtlCol="0" anchor="t">
            <a:spAutoFit/>
          </a:bodyPr>
          <a:lstStyle/>
          <a:p>
            <a:pPr>
              <a:lnSpc>
                <a:spcPts val="16182"/>
              </a:lnSpc>
            </a:pPr>
            <a:r>
              <a:rPr lang="en-US" sz="11559">
                <a:solidFill>
                  <a:srgbClr val="FFFFFF"/>
                </a:solidFill>
                <a:latin typeface="Barlow Heavy"/>
              </a:rPr>
              <a:t>5</a:t>
            </a:r>
          </a:p>
        </p:txBody>
      </p:sp>
      <p:sp>
        <p:nvSpPr>
          <p:cNvPr id="6" name="Freeform 6"/>
          <p:cNvSpPr/>
          <p:nvPr/>
        </p:nvSpPr>
        <p:spPr>
          <a:xfrm>
            <a:off x="0" y="685800"/>
            <a:ext cx="2242725" cy="680905"/>
          </a:xfrm>
          <a:custGeom>
            <a:avLst/>
            <a:gdLst/>
            <a:ahLst/>
            <a:cxnLst/>
            <a:rect l="l" t="t" r="r" b="b"/>
            <a:pathLst>
              <a:path w="4025057" h="1021358">
                <a:moveTo>
                  <a:pt x="0" y="0"/>
                </a:moveTo>
                <a:lnTo>
                  <a:pt x="4025056" y="0"/>
                </a:lnTo>
                <a:lnTo>
                  <a:pt x="4025056" y="1021358"/>
                </a:lnTo>
                <a:lnTo>
                  <a:pt x="0" y="10213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2" name="Picture 1" descr="A screenshot of a website&#10;&#10;Description automatically generated">
            <a:extLst>
              <a:ext uri="{FF2B5EF4-FFF2-40B4-BE49-F238E27FC236}">
                <a16:creationId xmlns:a16="http://schemas.microsoft.com/office/drawing/2014/main" id="{A5AE1939-705C-63FD-8ED0-1A5968FB1E70}"/>
              </a:ext>
            </a:extLst>
          </p:cNvPr>
          <p:cNvPicPr>
            <a:picLocks noChangeAspect="1"/>
          </p:cNvPicPr>
          <p:nvPr/>
        </p:nvPicPr>
        <p:blipFill>
          <a:blip r:embed="rId4"/>
          <a:stretch>
            <a:fillRect/>
          </a:stretch>
        </p:blipFill>
        <p:spPr>
          <a:xfrm>
            <a:off x="2594239" y="0"/>
            <a:ext cx="6834188" cy="6858000"/>
          </a:xfrm>
          <a:prstGeom prst="rect">
            <a:avLst/>
          </a:prstGeom>
        </p:spPr>
      </p:pic>
      <p:sp>
        <p:nvSpPr>
          <p:cNvPr id="8" name="TextBox 7">
            <a:extLst>
              <a:ext uri="{FF2B5EF4-FFF2-40B4-BE49-F238E27FC236}">
                <a16:creationId xmlns:a16="http://schemas.microsoft.com/office/drawing/2014/main" id="{93C3146A-DDB5-24A5-5E8C-40C47CD5D483}"/>
              </a:ext>
            </a:extLst>
          </p:cNvPr>
          <p:cNvSpPr txBox="1"/>
          <p:nvPr/>
        </p:nvSpPr>
        <p:spPr>
          <a:xfrm>
            <a:off x="0" y="1576916"/>
            <a:ext cx="2762250"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400" b="1">
                <a:solidFill>
                  <a:srgbClr val="262261"/>
                </a:solidFill>
              </a:rPr>
              <a:t>WHY CHOOSE SAVE AT ALL?</a:t>
            </a:r>
            <a:endParaRPr lang="en-US"/>
          </a:p>
        </p:txBody>
      </p:sp>
      <p:sp>
        <p:nvSpPr>
          <p:cNvPr id="9" name="TextBox 8">
            <a:extLst>
              <a:ext uri="{FF2B5EF4-FFF2-40B4-BE49-F238E27FC236}">
                <a16:creationId xmlns:a16="http://schemas.microsoft.com/office/drawing/2014/main" id="{8D65E4D1-BA20-7F3A-1E5D-E4CD8F867672}"/>
              </a:ext>
            </a:extLst>
          </p:cNvPr>
          <p:cNvSpPr txBox="1"/>
          <p:nvPr/>
        </p:nvSpPr>
        <p:spPr>
          <a:xfrm>
            <a:off x="9757833" y="380999"/>
            <a:ext cx="2201333"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Based on....</a:t>
            </a:r>
          </a:p>
          <a:p>
            <a:pPr algn="l"/>
            <a:endParaRPr lang="en-US"/>
          </a:p>
          <a:p>
            <a:pPr algn="l"/>
            <a:r>
              <a:rPr lang="en-US"/>
              <a:t>Average Income of RCSD-employed teacher:</a:t>
            </a:r>
          </a:p>
          <a:p>
            <a:pPr algn="l"/>
            <a:endParaRPr lang="en-US">
              <a:solidFill>
                <a:srgbClr val="000000"/>
              </a:solidFill>
            </a:endParaRPr>
          </a:p>
          <a:p>
            <a:pPr algn="l"/>
            <a:r>
              <a:rPr lang="en-US">
                <a:solidFill>
                  <a:srgbClr val="000000"/>
                </a:solidFill>
              </a:rPr>
              <a:t>$66,000/year</a:t>
            </a:r>
          </a:p>
          <a:p>
            <a:pPr algn="l"/>
            <a:endParaRPr lang="en-US">
              <a:solidFill>
                <a:srgbClr val="000000"/>
              </a:solidFill>
            </a:endParaRPr>
          </a:p>
          <a:p>
            <a:pPr algn="l"/>
            <a:endParaRPr lang="en-US">
              <a:solidFill>
                <a:srgbClr val="000000"/>
              </a:solidFill>
            </a:endParaRPr>
          </a:p>
          <a:p>
            <a:pPr algn="l"/>
            <a:r>
              <a:rPr lang="en-US">
                <a:solidFill>
                  <a:srgbClr val="000000"/>
                </a:solidFill>
              </a:rPr>
              <a:t>Average Debt of Public School Teacher in United States:</a:t>
            </a:r>
          </a:p>
          <a:p>
            <a:pPr algn="l"/>
            <a:endParaRPr lang="en-US">
              <a:solidFill>
                <a:srgbClr val="000000"/>
              </a:solidFill>
            </a:endParaRPr>
          </a:p>
          <a:p>
            <a:pPr algn="l"/>
            <a:r>
              <a:rPr lang="en-US">
                <a:solidFill>
                  <a:srgbClr val="000000"/>
                </a:solidFill>
              </a:rPr>
              <a:t>$58,700</a:t>
            </a:r>
          </a:p>
        </p:txBody>
      </p:sp>
    </p:spTree>
    <p:extLst>
      <p:ext uri="{BB962C8B-B14F-4D97-AF65-F5344CB8AC3E}">
        <p14:creationId xmlns:p14="http://schemas.microsoft.com/office/powerpoint/2010/main" val="3903783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1863070" cy="6428105"/>
          </a:xfrm>
          <a:custGeom>
            <a:avLst/>
            <a:gdLst/>
            <a:ahLst/>
            <a:cxnLst/>
            <a:rect l="l" t="t" r="r" b="b"/>
            <a:pathLst>
              <a:path w="17794605" h="9642157">
                <a:moveTo>
                  <a:pt x="0" y="0"/>
                </a:moveTo>
                <a:lnTo>
                  <a:pt x="17794605" y="0"/>
                </a:lnTo>
                <a:lnTo>
                  <a:pt x="17794605" y="9642157"/>
                </a:lnTo>
                <a:lnTo>
                  <a:pt x="0" y="96421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630428" y="1777103"/>
            <a:ext cx="7365365" cy="829394"/>
          </a:xfrm>
          <a:prstGeom prst="rect">
            <a:avLst/>
          </a:prstGeom>
        </p:spPr>
        <p:txBody>
          <a:bodyPr lIns="0" tIns="0" rIns="0" bIns="0" rtlCol="0" anchor="t">
            <a:spAutoFit/>
          </a:bodyPr>
          <a:lstStyle/>
          <a:p>
            <a:pPr algn="l">
              <a:lnSpc>
                <a:spcPts val="6340"/>
              </a:lnSpc>
            </a:pPr>
            <a:r>
              <a:rPr lang="en-US" sz="6600" b="1">
                <a:solidFill>
                  <a:srgbClr val="24205F"/>
                </a:solidFill>
                <a:latin typeface="Barlow Bold"/>
              </a:rPr>
              <a:t>Key Dates To Know </a:t>
            </a:r>
          </a:p>
        </p:txBody>
      </p:sp>
      <p:sp>
        <p:nvSpPr>
          <p:cNvPr id="4" name="TextBox 3">
            <a:extLst>
              <a:ext uri="{FF2B5EF4-FFF2-40B4-BE49-F238E27FC236}">
                <a16:creationId xmlns:a16="http://schemas.microsoft.com/office/drawing/2014/main" id="{AD9FF9FC-2C57-351B-5766-005E73C6EAA5}"/>
              </a:ext>
            </a:extLst>
          </p:cNvPr>
          <p:cNvSpPr txBox="1"/>
          <p:nvPr/>
        </p:nvSpPr>
        <p:spPr>
          <a:xfrm>
            <a:off x="127819" y="6243484"/>
            <a:ext cx="11847871" cy="923330"/>
          </a:xfrm>
          <a:prstGeom prst="rect">
            <a:avLst/>
          </a:prstGeom>
          <a:noFill/>
        </p:spPr>
        <p:txBody>
          <a:bodyPr wrap="square" rtlCol="0">
            <a:spAutoFit/>
          </a:bodyPr>
          <a:lstStyle/>
          <a:p>
            <a:pPr algn="l"/>
            <a:r>
              <a:rPr lang="en-US" spc="-50" dirty="0">
                <a:solidFill>
                  <a:schemeClr val="tx1"/>
                </a:solidFill>
              </a:rPr>
              <a:t>**this PowerPoint is not intended for use as case-specific legal advice; consult a professional with any questions before you act! </a:t>
            </a:r>
            <a:endParaRPr lang="en-US" spc="-10" dirty="0">
              <a:solidFill>
                <a:schemeClr val="tx1"/>
              </a:solidFill>
              <a:latin typeface="Barlow"/>
            </a:endParaRP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1863070" cy="6428105"/>
          </a:xfrm>
          <a:custGeom>
            <a:avLst/>
            <a:gdLst/>
            <a:ahLst/>
            <a:cxnLst/>
            <a:rect l="l" t="t" r="r" b="b"/>
            <a:pathLst>
              <a:path w="17794605" h="9642157">
                <a:moveTo>
                  <a:pt x="0" y="0"/>
                </a:moveTo>
                <a:lnTo>
                  <a:pt x="17794605" y="0"/>
                </a:lnTo>
                <a:lnTo>
                  <a:pt x="17794605" y="9642157"/>
                </a:lnTo>
                <a:lnTo>
                  <a:pt x="0" y="96421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630428" y="1777103"/>
            <a:ext cx="7365365" cy="2423740"/>
          </a:xfrm>
          <a:prstGeom prst="rect">
            <a:avLst/>
          </a:prstGeom>
        </p:spPr>
        <p:txBody>
          <a:bodyPr lIns="0" tIns="0" rIns="0" bIns="0" rtlCol="0" anchor="t">
            <a:spAutoFit/>
          </a:bodyPr>
          <a:lstStyle/>
          <a:p>
            <a:pPr algn="l">
              <a:lnSpc>
                <a:spcPts val="6340"/>
              </a:lnSpc>
            </a:pPr>
            <a:r>
              <a:rPr lang="en-US" sz="6600" b="1">
                <a:solidFill>
                  <a:srgbClr val="24205F"/>
                </a:solidFill>
                <a:latin typeface="Barlow Bold"/>
              </a:rPr>
              <a:t>Federal Student Loan Cancellation: What’s Next?</a:t>
            </a:r>
          </a:p>
        </p:txBody>
      </p:sp>
      <p:sp>
        <p:nvSpPr>
          <p:cNvPr id="4" name="TextBox 3">
            <a:extLst>
              <a:ext uri="{FF2B5EF4-FFF2-40B4-BE49-F238E27FC236}">
                <a16:creationId xmlns:a16="http://schemas.microsoft.com/office/drawing/2014/main" id="{F1D2D7DF-D290-50B5-F61B-54CD2B4130A1}"/>
              </a:ext>
            </a:extLst>
          </p:cNvPr>
          <p:cNvSpPr txBox="1"/>
          <p:nvPr/>
        </p:nvSpPr>
        <p:spPr>
          <a:xfrm>
            <a:off x="58994" y="6105832"/>
            <a:ext cx="11863070" cy="923330"/>
          </a:xfrm>
          <a:prstGeom prst="rect">
            <a:avLst/>
          </a:prstGeom>
          <a:noFill/>
        </p:spPr>
        <p:txBody>
          <a:bodyPr wrap="square" rtlCol="0">
            <a:spAutoFit/>
          </a:bodyPr>
          <a:lstStyle/>
          <a:p>
            <a:pPr algn="l"/>
            <a:r>
              <a:rPr lang="en-US" spc="-50" dirty="0">
                <a:solidFill>
                  <a:schemeClr val="tx1"/>
                </a:solidFill>
              </a:rPr>
              <a:t>**this PowerPoint is not intended for use as case-specific legal advice; consult a professional with any questions before you act! </a:t>
            </a:r>
            <a:endParaRPr lang="en-US" spc="-10" dirty="0">
              <a:solidFill>
                <a:schemeClr val="tx1"/>
              </a:solidFill>
              <a:latin typeface="Barlow"/>
            </a:endParaRP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2293259586"/>
              </p:ext>
            </p:extLst>
          </p:nvPr>
        </p:nvGraphicFramePr>
        <p:xfrm>
          <a:off x="1777373" y="52878"/>
          <a:ext cx="8637254" cy="6776960"/>
        </p:xfrm>
        <a:graphic>
          <a:graphicData uri="http://schemas.openxmlformats.org/drawingml/2006/table">
            <a:tbl>
              <a:tblPr/>
              <a:tblGrid>
                <a:gridCol w="4318627">
                  <a:extLst>
                    <a:ext uri="{9D8B030D-6E8A-4147-A177-3AD203B41FA5}">
                      <a16:colId xmlns:a16="http://schemas.microsoft.com/office/drawing/2014/main" val="20000"/>
                    </a:ext>
                  </a:extLst>
                </a:gridCol>
                <a:gridCol w="4318627">
                  <a:extLst>
                    <a:ext uri="{9D8B030D-6E8A-4147-A177-3AD203B41FA5}">
                      <a16:colId xmlns:a16="http://schemas.microsoft.com/office/drawing/2014/main" val="20001"/>
                    </a:ext>
                  </a:extLst>
                </a:gridCol>
              </a:tblGrid>
              <a:tr h="509465">
                <a:tc>
                  <a:txBody>
                    <a:bodyPr/>
                    <a:lstStyle/>
                    <a:p>
                      <a:pPr algn="l">
                        <a:lnSpc>
                          <a:spcPct val="100000"/>
                        </a:lnSpc>
                        <a:defRPr/>
                      </a:pPr>
                      <a:r>
                        <a:rPr lang="en-US" sz="1800" b="1">
                          <a:solidFill>
                            <a:srgbClr val="FFFFFF"/>
                          </a:solidFill>
                          <a:latin typeface="Barlow"/>
                        </a:rPr>
                        <a:t>Date</a:t>
                      </a:r>
                      <a:endParaRPr lang="en-US" sz="700" b="1">
                        <a:latin typeface="Barlow"/>
                      </a:endParaRPr>
                    </a:p>
                  </a:txBody>
                  <a:tcPr marL="127000" marR="127000" marT="127000" marB="127000" anchor="ctr">
                    <a:lnL w="28575" cap="flat" cmpd="sng" algn="ctr">
                      <a:solidFill>
                        <a:srgbClr val="D1D3D4"/>
                      </a:solidFill>
                      <a:prstDash val="solid"/>
                      <a:round/>
                      <a:headEnd type="none" w="med" len="med"/>
                      <a:tailEnd type="none" w="med" len="med"/>
                    </a:lnL>
                    <a:lnR w="28575" cap="flat" cmpd="sng" algn="ctr">
                      <a:solidFill>
                        <a:srgbClr val="D1D3D4"/>
                      </a:solidFill>
                      <a:prstDash val="solid"/>
                      <a:round/>
                      <a:headEnd type="none" w="med" len="med"/>
                      <a:tailEnd type="none" w="med" len="med"/>
                    </a:lnR>
                    <a:lnT w="28575" cap="flat" cmpd="sng" algn="ctr">
                      <a:solidFill>
                        <a:srgbClr val="D1D3D4"/>
                      </a:solidFill>
                      <a:prstDash val="solid"/>
                      <a:round/>
                      <a:headEnd type="none" w="med" len="med"/>
                      <a:tailEnd type="none" w="med" len="med"/>
                    </a:lnT>
                    <a:lnB w="28575" cap="flat" cmpd="sng" algn="ctr">
                      <a:solidFill>
                        <a:srgbClr val="D1D3D4"/>
                      </a:solidFill>
                      <a:prstDash val="solid"/>
                      <a:round/>
                      <a:headEnd type="none" w="med" len="med"/>
                      <a:tailEnd type="none" w="med" len="med"/>
                    </a:lnB>
                    <a:solidFill>
                      <a:srgbClr val="32A242"/>
                    </a:solidFill>
                  </a:tcPr>
                </a:tc>
                <a:tc>
                  <a:txBody>
                    <a:bodyPr/>
                    <a:lstStyle/>
                    <a:p>
                      <a:pPr algn="l">
                        <a:lnSpc>
                          <a:spcPct val="100000"/>
                        </a:lnSpc>
                        <a:defRPr/>
                      </a:pPr>
                      <a:r>
                        <a:rPr lang="en-US" sz="1800" b="1">
                          <a:solidFill>
                            <a:srgbClr val="FFFFFF"/>
                          </a:solidFill>
                          <a:latin typeface="Barlow"/>
                        </a:rPr>
                        <a:t>Event/Update</a:t>
                      </a:r>
                      <a:endParaRPr lang="en-US" sz="700" b="1">
                        <a:latin typeface="Barlow"/>
                      </a:endParaRPr>
                    </a:p>
                  </a:txBody>
                  <a:tcPr marL="127000" marR="127000" marT="127000" marB="127000" anchor="ctr">
                    <a:lnL w="28575" cap="flat" cmpd="sng" algn="ctr">
                      <a:solidFill>
                        <a:srgbClr val="D1D3D4"/>
                      </a:solidFill>
                      <a:prstDash val="solid"/>
                      <a:round/>
                      <a:headEnd type="none" w="med" len="med"/>
                      <a:tailEnd type="none" w="med" len="med"/>
                    </a:lnL>
                    <a:lnR w="28575" cap="flat" cmpd="sng" algn="ctr">
                      <a:solidFill>
                        <a:srgbClr val="D1D3D4"/>
                      </a:solidFill>
                      <a:prstDash val="solid"/>
                      <a:round/>
                      <a:headEnd type="none" w="med" len="med"/>
                      <a:tailEnd type="none" w="med" len="med"/>
                    </a:lnR>
                    <a:lnT w="28575" cap="flat" cmpd="sng" algn="ctr">
                      <a:solidFill>
                        <a:srgbClr val="D1D3D4"/>
                      </a:solidFill>
                      <a:prstDash val="solid"/>
                      <a:round/>
                      <a:headEnd type="none" w="med" len="med"/>
                      <a:tailEnd type="none" w="med" len="med"/>
                    </a:lnT>
                    <a:lnB w="28575" cap="flat" cmpd="sng" algn="ctr">
                      <a:solidFill>
                        <a:srgbClr val="D1D3D4"/>
                      </a:solidFill>
                      <a:prstDash val="solid"/>
                      <a:round/>
                      <a:headEnd type="none" w="med" len="med"/>
                      <a:tailEnd type="none" w="med" len="med"/>
                    </a:lnB>
                    <a:solidFill>
                      <a:srgbClr val="32A242"/>
                    </a:solidFill>
                  </a:tcPr>
                </a:tc>
                <a:extLst>
                  <a:ext uri="{0D108BD9-81ED-4DB2-BD59-A6C34878D82A}">
                    <a16:rowId xmlns:a16="http://schemas.microsoft.com/office/drawing/2014/main" val="10000"/>
                  </a:ext>
                </a:extLst>
              </a:tr>
              <a:tr h="801309">
                <a:tc>
                  <a:txBody>
                    <a:bodyPr/>
                    <a:lstStyle/>
                    <a:p>
                      <a:pPr algn="l">
                        <a:lnSpc>
                          <a:spcPct val="100000"/>
                        </a:lnSpc>
                        <a:defRPr/>
                      </a:pPr>
                      <a:r>
                        <a:rPr lang="en-US" sz="1800">
                          <a:solidFill>
                            <a:srgbClr val="404040"/>
                          </a:solidFill>
                          <a:latin typeface="Barlow"/>
                        </a:rPr>
                        <a:t>Summer 2023</a:t>
                      </a:r>
                      <a:endParaRPr lang="en-US" sz="700">
                        <a:latin typeface="Barlow"/>
                      </a:endParaRPr>
                    </a:p>
                  </a:txBody>
                  <a:tcPr marL="127000" marR="127000" marT="127000" marB="127000" anchor="ctr">
                    <a:lnL w="28575" cap="flat" cmpd="sng" algn="ctr">
                      <a:solidFill>
                        <a:srgbClr val="D1D3D4"/>
                      </a:solidFill>
                      <a:prstDash val="solid"/>
                      <a:round/>
                      <a:headEnd type="none" w="med" len="med"/>
                      <a:tailEnd type="none" w="med" len="med"/>
                    </a:lnL>
                    <a:lnR w="28575" cap="flat" cmpd="sng" algn="ctr">
                      <a:solidFill>
                        <a:srgbClr val="D1D3D4"/>
                      </a:solidFill>
                      <a:prstDash val="solid"/>
                      <a:round/>
                      <a:headEnd type="none" w="med" len="med"/>
                      <a:tailEnd type="none" w="med" len="med"/>
                    </a:lnR>
                    <a:lnT w="28575" cap="flat" cmpd="sng" algn="ctr">
                      <a:solidFill>
                        <a:srgbClr val="D1D3D4"/>
                      </a:solidFill>
                      <a:prstDash val="solid"/>
                      <a:round/>
                      <a:headEnd type="none" w="med" len="med"/>
                      <a:tailEnd type="none" w="med" len="med"/>
                    </a:lnT>
                    <a:lnB w="28575" cap="flat" cmpd="sng" algn="ctr">
                      <a:solidFill>
                        <a:srgbClr val="D1D3D4"/>
                      </a:solidFill>
                      <a:prstDash val="solid"/>
                      <a:round/>
                      <a:headEnd type="none" w="med" len="med"/>
                      <a:tailEnd type="none" w="med" len="med"/>
                    </a:lnB>
                    <a:solidFill>
                      <a:srgbClr val="D8ECDB"/>
                    </a:solidFill>
                  </a:tcPr>
                </a:tc>
                <a:tc>
                  <a:txBody>
                    <a:bodyPr/>
                    <a:lstStyle/>
                    <a:p>
                      <a:pPr algn="l">
                        <a:lnSpc>
                          <a:spcPct val="100000"/>
                        </a:lnSpc>
                        <a:defRPr/>
                      </a:pPr>
                      <a:r>
                        <a:rPr lang="en-US" sz="1800">
                          <a:solidFill>
                            <a:srgbClr val="404040"/>
                          </a:solidFill>
                          <a:latin typeface="Barlow"/>
                        </a:rPr>
                        <a:t>New Income Driven Repayment Plan (SAVE) made available. ﻿</a:t>
                      </a:r>
                    </a:p>
                  </a:txBody>
                  <a:tcPr marL="127000" marR="127000" marT="127000" marB="127000" anchor="ctr">
                    <a:lnL w="28575" cap="flat" cmpd="sng" algn="ctr">
                      <a:solidFill>
                        <a:srgbClr val="D1D3D4"/>
                      </a:solidFill>
                      <a:prstDash val="solid"/>
                      <a:round/>
                      <a:headEnd type="none" w="med" len="med"/>
                      <a:tailEnd type="none" w="med" len="med"/>
                    </a:lnL>
                    <a:lnR w="28575" cap="flat" cmpd="sng" algn="ctr">
                      <a:solidFill>
                        <a:srgbClr val="D1D3D4"/>
                      </a:solidFill>
                      <a:prstDash val="solid"/>
                      <a:round/>
                      <a:headEnd type="none" w="med" len="med"/>
                      <a:tailEnd type="none" w="med" len="med"/>
                    </a:lnR>
                    <a:lnT w="28575" cap="flat" cmpd="sng" algn="ctr">
                      <a:solidFill>
                        <a:srgbClr val="D1D3D4"/>
                      </a:solidFill>
                      <a:prstDash val="solid"/>
                      <a:round/>
                      <a:headEnd type="none" w="med" len="med"/>
                      <a:tailEnd type="none" w="med" len="med"/>
                    </a:lnT>
                    <a:lnB w="28575" cap="flat" cmpd="sng" algn="ctr">
                      <a:solidFill>
                        <a:srgbClr val="D1D3D4"/>
                      </a:solidFill>
                      <a:prstDash val="solid"/>
                      <a:round/>
                      <a:headEnd type="none" w="med" len="med"/>
                      <a:tailEnd type="none" w="med" len="med"/>
                    </a:lnB>
                    <a:solidFill>
                      <a:srgbClr val="D8ECDB"/>
                    </a:solidFill>
                  </a:tcPr>
                </a:tc>
                <a:extLst>
                  <a:ext uri="{0D108BD9-81ED-4DB2-BD59-A6C34878D82A}">
                    <a16:rowId xmlns:a16="http://schemas.microsoft.com/office/drawing/2014/main" val="10001"/>
                  </a:ext>
                </a:extLst>
              </a:tr>
              <a:tr h="529166">
                <a:tc>
                  <a:txBody>
                    <a:bodyPr/>
                    <a:lstStyle/>
                    <a:p>
                      <a:pPr algn="l">
                        <a:lnSpc>
                          <a:spcPct val="100000"/>
                        </a:lnSpc>
                        <a:defRPr/>
                      </a:pPr>
                      <a:r>
                        <a:rPr lang="en-US" sz="1800">
                          <a:solidFill>
                            <a:srgbClr val="404040"/>
                          </a:solidFill>
                          <a:latin typeface="Barlow"/>
                        </a:rPr>
                        <a:t>September 2023</a:t>
                      </a:r>
                      <a:endParaRPr lang="en-US" sz="700">
                        <a:latin typeface="Barlow"/>
                      </a:endParaRPr>
                    </a:p>
                  </a:txBody>
                  <a:tcPr marL="127000" marR="127000" marT="127000" marB="127000" anchor="ctr">
                    <a:lnL w="28575" cap="flat" cmpd="sng" algn="ctr">
                      <a:solidFill>
                        <a:srgbClr val="D1D3D4"/>
                      </a:solidFill>
                      <a:prstDash val="solid"/>
                      <a:round/>
                      <a:headEnd type="none" w="med" len="med"/>
                      <a:tailEnd type="none" w="med" len="med"/>
                    </a:lnL>
                    <a:lnR w="28575" cap="flat" cmpd="sng" algn="ctr">
                      <a:solidFill>
                        <a:srgbClr val="D1D3D4"/>
                      </a:solidFill>
                      <a:prstDash val="solid"/>
                      <a:round/>
                      <a:headEnd type="none" w="med" len="med"/>
                      <a:tailEnd type="none" w="med" len="med"/>
                    </a:lnR>
                    <a:lnT w="28575" cap="flat" cmpd="sng" algn="ctr">
                      <a:solidFill>
                        <a:srgbClr val="D1D3D4"/>
                      </a:solidFill>
                      <a:prstDash val="solid"/>
                      <a:round/>
                      <a:headEnd type="none" w="med" len="med"/>
                      <a:tailEnd type="none" w="med" len="med"/>
                    </a:lnT>
                    <a:lnB w="28575" cap="flat" cmpd="sng" algn="ctr">
                      <a:solidFill>
                        <a:srgbClr val="D1D3D4"/>
                      </a:solidFill>
                      <a:prstDash val="solid"/>
                      <a:round/>
                      <a:headEnd type="none" w="med" len="med"/>
                      <a:tailEnd type="none" w="med" len="med"/>
                    </a:lnB>
                  </a:tcPr>
                </a:tc>
                <a:tc>
                  <a:txBody>
                    <a:bodyPr/>
                    <a:lstStyle/>
                    <a:p>
                      <a:pPr algn="l">
                        <a:lnSpc>
                          <a:spcPct val="100000"/>
                        </a:lnSpc>
                        <a:defRPr/>
                      </a:pPr>
                      <a:r>
                        <a:rPr lang="en-US" sz="1800">
                          <a:solidFill>
                            <a:srgbClr val="404040"/>
                          </a:solidFill>
                          <a:latin typeface="Barlow"/>
                        </a:rPr>
                        <a:t>Interest began accruing on federal loans.</a:t>
                      </a:r>
                      <a:endParaRPr lang="en-US" sz="700">
                        <a:latin typeface="Barlow"/>
                      </a:endParaRPr>
                    </a:p>
                  </a:txBody>
                  <a:tcPr marL="127000" marR="127000" marT="127000" marB="127000" anchor="ctr">
                    <a:lnL w="28575" cap="flat" cmpd="sng" algn="ctr">
                      <a:solidFill>
                        <a:srgbClr val="D1D3D4"/>
                      </a:solidFill>
                      <a:prstDash val="solid"/>
                      <a:round/>
                      <a:headEnd type="none" w="med" len="med"/>
                      <a:tailEnd type="none" w="med" len="med"/>
                    </a:lnL>
                    <a:lnR w="28575" cap="flat" cmpd="sng" algn="ctr">
                      <a:solidFill>
                        <a:srgbClr val="D1D3D4"/>
                      </a:solidFill>
                      <a:prstDash val="solid"/>
                      <a:round/>
                      <a:headEnd type="none" w="med" len="med"/>
                      <a:tailEnd type="none" w="med" len="med"/>
                    </a:lnR>
                    <a:lnT w="28575" cap="flat" cmpd="sng" algn="ctr">
                      <a:solidFill>
                        <a:srgbClr val="D1D3D4"/>
                      </a:solidFill>
                      <a:prstDash val="solid"/>
                      <a:round/>
                      <a:headEnd type="none" w="med" len="med"/>
                      <a:tailEnd type="none" w="med" len="med"/>
                    </a:lnT>
                    <a:lnB w="28575"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10002"/>
                  </a:ext>
                </a:extLst>
              </a:tr>
              <a:tr h="509465">
                <a:tc>
                  <a:txBody>
                    <a:bodyPr/>
                    <a:lstStyle/>
                    <a:p>
                      <a:pPr algn="l">
                        <a:lnSpc>
                          <a:spcPct val="100000"/>
                        </a:lnSpc>
                        <a:defRPr/>
                      </a:pPr>
                      <a:r>
                        <a:rPr lang="en-US" sz="1800">
                          <a:solidFill>
                            <a:srgbClr val="404040"/>
                          </a:solidFill>
                          <a:latin typeface="Barlow"/>
                        </a:rPr>
                        <a:t>October 2023</a:t>
                      </a:r>
                      <a:endParaRPr lang="en-US" sz="700">
                        <a:latin typeface="Barlow"/>
                      </a:endParaRPr>
                    </a:p>
                  </a:txBody>
                  <a:tcPr marL="127000" marR="127000" marT="127000" marB="127000" anchor="ctr">
                    <a:lnL w="28575" cap="flat" cmpd="sng" algn="ctr">
                      <a:solidFill>
                        <a:srgbClr val="D1D3D4"/>
                      </a:solidFill>
                      <a:prstDash val="solid"/>
                      <a:round/>
                      <a:headEnd type="none" w="med" len="med"/>
                      <a:tailEnd type="none" w="med" len="med"/>
                    </a:lnL>
                    <a:lnR w="28575" cap="flat" cmpd="sng" algn="ctr">
                      <a:solidFill>
                        <a:srgbClr val="D1D3D4"/>
                      </a:solidFill>
                      <a:prstDash val="solid"/>
                      <a:round/>
                      <a:headEnd type="none" w="med" len="med"/>
                      <a:tailEnd type="none" w="med" len="med"/>
                    </a:lnR>
                    <a:lnT w="28575" cap="flat" cmpd="sng" algn="ctr">
                      <a:solidFill>
                        <a:srgbClr val="D1D3D4"/>
                      </a:solidFill>
                      <a:prstDash val="solid"/>
                      <a:round/>
                      <a:headEnd type="none" w="med" len="med"/>
                      <a:tailEnd type="none" w="med" len="med"/>
                    </a:lnT>
                    <a:lnB w="28575" cap="flat" cmpd="sng" algn="ctr">
                      <a:solidFill>
                        <a:srgbClr val="D1D3D4"/>
                      </a:solidFill>
                      <a:prstDash val="solid"/>
                      <a:round/>
                      <a:headEnd type="none" w="med" len="med"/>
                      <a:tailEnd type="none" w="med" len="med"/>
                    </a:lnB>
                    <a:solidFill>
                      <a:srgbClr val="D8ECDB"/>
                    </a:solidFill>
                  </a:tcPr>
                </a:tc>
                <a:tc>
                  <a:txBody>
                    <a:bodyPr/>
                    <a:lstStyle/>
                    <a:p>
                      <a:pPr algn="l">
                        <a:lnSpc>
                          <a:spcPct val="100000"/>
                        </a:lnSpc>
                        <a:defRPr/>
                      </a:pPr>
                      <a:r>
                        <a:rPr lang="en-US" sz="1800">
                          <a:solidFill>
                            <a:srgbClr val="404040"/>
                          </a:solidFill>
                          <a:latin typeface="Barlow"/>
                        </a:rPr>
                        <a:t>Loan payments due.</a:t>
                      </a:r>
                      <a:endParaRPr lang="en-US" sz="700">
                        <a:latin typeface="Barlow"/>
                      </a:endParaRPr>
                    </a:p>
                  </a:txBody>
                  <a:tcPr marL="127000" marR="127000" marT="127000" marB="127000" anchor="ctr">
                    <a:lnL w="28575" cap="flat" cmpd="sng" algn="ctr">
                      <a:solidFill>
                        <a:srgbClr val="D1D3D4"/>
                      </a:solidFill>
                      <a:prstDash val="solid"/>
                      <a:round/>
                      <a:headEnd type="none" w="med" len="med"/>
                      <a:tailEnd type="none" w="med" len="med"/>
                    </a:lnL>
                    <a:lnR w="28575" cap="flat" cmpd="sng" algn="ctr">
                      <a:solidFill>
                        <a:srgbClr val="D1D3D4"/>
                      </a:solidFill>
                      <a:prstDash val="solid"/>
                      <a:round/>
                      <a:headEnd type="none" w="med" len="med"/>
                      <a:tailEnd type="none" w="med" len="med"/>
                    </a:lnR>
                    <a:lnT w="28575" cap="flat" cmpd="sng" algn="ctr">
                      <a:solidFill>
                        <a:srgbClr val="D1D3D4"/>
                      </a:solidFill>
                      <a:prstDash val="solid"/>
                      <a:round/>
                      <a:headEnd type="none" w="med" len="med"/>
                      <a:tailEnd type="none" w="med" len="med"/>
                    </a:lnT>
                    <a:lnB w="28575" cap="flat" cmpd="sng" algn="ctr">
                      <a:solidFill>
                        <a:srgbClr val="D1D3D4"/>
                      </a:solidFill>
                      <a:prstDash val="solid"/>
                      <a:round/>
                      <a:headEnd type="none" w="med" len="med"/>
                      <a:tailEnd type="none" w="med" len="med"/>
                    </a:lnB>
                    <a:solidFill>
                      <a:srgbClr val="D8ECDB"/>
                    </a:solidFill>
                  </a:tcPr>
                </a:tc>
                <a:extLst>
                  <a:ext uri="{0D108BD9-81ED-4DB2-BD59-A6C34878D82A}">
                    <a16:rowId xmlns:a16="http://schemas.microsoft.com/office/drawing/2014/main" val="10003"/>
                  </a:ext>
                </a:extLst>
              </a:tr>
              <a:tr h="1033486">
                <a:tc>
                  <a:txBody>
                    <a:bodyPr/>
                    <a:lstStyle/>
                    <a:p>
                      <a:pPr algn="l">
                        <a:lnSpc>
                          <a:spcPct val="100000"/>
                        </a:lnSpc>
                      </a:pPr>
                      <a:r>
                        <a:rPr lang="en-US" sz="1800">
                          <a:solidFill>
                            <a:srgbClr val="404040"/>
                          </a:solidFill>
                          <a:latin typeface="Barlow"/>
                        </a:rPr>
                        <a:t>December 31, 2023; April 30, 2024; June 30, 2024; September 30, 2024; ???</a:t>
                      </a:r>
                    </a:p>
                  </a:txBody>
                  <a:tcPr marL="127000" marR="127000" marT="127000" marB="127000" anchor="ctr">
                    <a:lnL w="28575" cap="flat" cmpd="sng" algn="ctr">
                      <a:solidFill>
                        <a:srgbClr val="D1D3D4"/>
                      </a:solidFill>
                      <a:prstDash val="solid"/>
                      <a:round/>
                      <a:headEnd type="none" w="med" len="med"/>
                      <a:tailEnd type="none" w="med" len="med"/>
                    </a:lnL>
                    <a:lnR w="28575" cap="flat" cmpd="sng" algn="ctr">
                      <a:solidFill>
                        <a:srgbClr val="D1D3D4"/>
                      </a:solidFill>
                      <a:prstDash val="solid"/>
                      <a:round/>
                      <a:headEnd type="none" w="med" len="med"/>
                      <a:tailEnd type="none" w="med" len="med"/>
                    </a:lnR>
                    <a:lnT w="28575" cap="flat" cmpd="sng" algn="ctr">
                      <a:solidFill>
                        <a:srgbClr val="D1D3D4"/>
                      </a:solidFill>
                      <a:prstDash val="solid"/>
                      <a:round/>
                      <a:headEnd type="none" w="med" len="med"/>
                      <a:tailEnd type="none" w="med" len="med"/>
                    </a:lnT>
                    <a:lnB w="28575" cap="flat" cmpd="sng" algn="ctr">
                      <a:solidFill>
                        <a:srgbClr val="D1D3D4"/>
                      </a:solidFill>
                      <a:prstDash val="solid"/>
                      <a:round/>
                      <a:headEnd type="none" w="med" len="med"/>
                      <a:tailEnd type="none" w="med" len="med"/>
                    </a:lnB>
                  </a:tcPr>
                </a:tc>
                <a:tc>
                  <a:txBody>
                    <a:bodyPr/>
                    <a:lstStyle/>
                    <a:p>
                      <a:pPr algn="l">
                        <a:lnSpc>
                          <a:spcPct val="100000"/>
                        </a:lnSpc>
                        <a:defRPr/>
                      </a:pPr>
                      <a:r>
                        <a:rPr lang="en-US" sz="1800">
                          <a:solidFill>
                            <a:srgbClr val="404040"/>
                          </a:solidFill>
                          <a:latin typeface="Barlow"/>
                        </a:rPr>
                        <a:t>Deadline to take advantage of the Income Driven Repayment (IDR) Account Adjustment. </a:t>
                      </a:r>
                    </a:p>
                  </a:txBody>
                  <a:tcPr marL="127000" marR="127000" marT="127000" marB="127000" anchor="ctr">
                    <a:lnL w="28575" cap="flat" cmpd="sng" algn="ctr">
                      <a:solidFill>
                        <a:srgbClr val="D1D3D4"/>
                      </a:solidFill>
                      <a:prstDash val="solid"/>
                      <a:round/>
                      <a:headEnd type="none" w="med" len="med"/>
                      <a:tailEnd type="none" w="med" len="med"/>
                    </a:lnL>
                    <a:lnR w="28575" cap="flat" cmpd="sng" algn="ctr">
                      <a:solidFill>
                        <a:srgbClr val="D1D3D4"/>
                      </a:solidFill>
                      <a:prstDash val="solid"/>
                      <a:round/>
                      <a:headEnd type="none" w="med" len="med"/>
                      <a:tailEnd type="none" w="med" len="med"/>
                    </a:lnR>
                    <a:lnT w="28575" cap="flat" cmpd="sng" algn="ctr">
                      <a:solidFill>
                        <a:srgbClr val="D1D3D4"/>
                      </a:solidFill>
                      <a:prstDash val="solid"/>
                      <a:round/>
                      <a:headEnd type="none" w="med" len="med"/>
                      <a:tailEnd type="none" w="med" len="med"/>
                    </a:lnT>
                    <a:lnB w="28575"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10004"/>
                  </a:ext>
                </a:extLst>
              </a:tr>
              <a:tr h="509465">
                <a:tc>
                  <a:txBody>
                    <a:bodyPr/>
                    <a:lstStyle/>
                    <a:p>
                      <a:pPr algn="l">
                        <a:lnSpc>
                          <a:spcPct val="100000"/>
                        </a:lnSpc>
                      </a:pPr>
                      <a:r>
                        <a:rPr lang="en-US" sz="1800" b="0" i="0" u="none" strike="noStrike" noProof="0">
                          <a:solidFill>
                            <a:srgbClr val="404040"/>
                          </a:solidFill>
                          <a:latin typeface="Calibri"/>
                        </a:rPr>
                        <a:t>September 30, 2024</a:t>
                      </a:r>
                      <a:endParaRPr lang="en-US" sz="700">
                        <a:latin typeface="Barlow" panose="00000500000000000000" pitchFamily="2" charset="0"/>
                      </a:endParaRPr>
                    </a:p>
                  </a:txBody>
                  <a:tcPr marL="127000" marR="127000" marT="127000" marB="127000" anchor="ctr">
                    <a:lnL w="28575" cap="flat" cmpd="sng" algn="ctr">
                      <a:solidFill>
                        <a:srgbClr val="D1D3D4"/>
                      </a:solidFill>
                      <a:prstDash val="solid"/>
                      <a:round/>
                      <a:headEnd type="none" w="med" len="med"/>
                      <a:tailEnd type="none" w="med" len="med"/>
                    </a:lnL>
                    <a:lnR w="28575" cap="flat" cmpd="sng" algn="ctr">
                      <a:solidFill>
                        <a:srgbClr val="D1D3D4"/>
                      </a:solidFill>
                      <a:prstDash val="solid"/>
                      <a:round/>
                      <a:headEnd type="none" w="med" len="med"/>
                      <a:tailEnd type="none" w="med" len="med"/>
                    </a:lnR>
                    <a:lnT w="28575" cap="flat" cmpd="sng" algn="ctr">
                      <a:solidFill>
                        <a:srgbClr val="D1D3D4"/>
                      </a:solidFill>
                      <a:prstDash val="solid"/>
                      <a:round/>
                      <a:headEnd type="none" w="med" len="med"/>
                      <a:tailEnd type="none" w="med" len="med"/>
                    </a:lnT>
                    <a:lnB w="28575" cap="flat" cmpd="sng" algn="ctr">
                      <a:solidFill>
                        <a:srgbClr val="D1D3D4"/>
                      </a:solidFill>
                      <a:prstDash val="solid"/>
                      <a:round/>
                      <a:headEnd type="none" w="med" len="med"/>
                      <a:tailEnd type="none" w="med" len="med"/>
                    </a:lnB>
                    <a:solidFill>
                      <a:srgbClr val="D8ECDB"/>
                    </a:solidFill>
                  </a:tcPr>
                </a:tc>
                <a:tc>
                  <a:txBody>
                    <a:bodyPr/>
                    <a:lstStyle/>
                    <a:p>
                      <a:pPr algn="l">
                        <a:lnSpc>
                          <a:spcPct val="100000"/>
                        </a:lnSpc>
                      </a:pPr>
                      <a:r>
                        <a:rPr lang="en-US" sz="1800" b="0" i="0" u="none" strike="noStrike" noProof="0">
                          <a:solidFill>
                            <a:srgbClr val="404040"/>
                          </a:solidFill>
                          <a:latin typeface="Calibri"/>
                        </a:rPr>
                        <a:t>"On Ramp" Period Ended.</a:t>
                      </a:r>
                      <a:endParaRPr lang="en-US" sz="700" b="0" i="0" u="none" strike="noStrike" noProof="0">
                        <a:latin typeface="Calibri"/>
                      </a:endParaRPr>
                    </a:p>
                  </a:txBody>
                  <a:tcPr marL="127000" marR="127000" marT="127000" marB="127000" anchor="ctr">
                    <a:lnL w="28575" cap="flat" cmpd="sng" algn="ctr">
                      <a:solidFill>
                        <a:srgbClr val="D1D3D4"/>
                      </a:solidFill>
                      <a:prstDash val="solid"/>
                      <a:round/>
                      <a:headEnd type="none" w="med" len="med"/>
                      <a:tailEnd type="none" w="med" len="med"/>
                    </a:lnL>
                    <a:lnR w="28575" cap="flat" cmpd="sng" algn="ctr">
                      <a:solidFill>
                        <a:srgbClr val="D1D3D4"/>
                      </a:solidFill>
                      <a:prstDash val="solid"/>
                      <a:round/>
                      <a:headEnd type="none" w="med" len="med"/>
                      <a:tailEnd type="none" w="med" len="med"/>
                    </a:lnR>
                    <a:lnT w="28575" cap="flat" cmpd="sng" algn="ctr">
                      <a:solidFill>
                        <a:srgbClr val="D1D3D4"/>
                      </a:solidFill>
                      <a:prstDash val="solid"/>
                      <a:round/>
                      <a:headEnd type="none" w="med" len="med"/>
                      <a:tailEnd type="none" w="med" len="med"/>
                    </a:lnT>
                    <a:lnB w="28575" cap="flat" cmpd="sng" algn="ctr">
                      <a:solidFill>
                        <a:srgbClr val="D1D3D4"/>
                      </a:solidFill>
                      <a:prstDash val="solid"/>
                      <a:round/>
                      <a:headEnd type="none" w="med" len="med"/>
                      <a:tailEnd type="none" w="med" len="med"/>
                    </a:lnB>
                    <a:solidFill>
                      <a:srgbClr val="D8ECDB"/>
                    </a:solidFill>
                  </a:tcPr>
                </a:tc>
                <a:extLst>
                  <a:ext uri="{0D108BD9-81ED-4DB2-BD59-A6C34878D82A}">
                    <a16:rowId xmlns:a16="http://schemas.microsoft.com/office/drawing/2014/main" val="10005"/>
                  </a:ext>
                </a:extLst>
              </a:tr>
              <a:tr h="529166">
                <a:tc>
                  <a:txBody>
                    <a:bodyPr/>
                    <a:lstStyle/>
                    <a:p>
                      <a:pPr lvl="0" algn="l">
                        <a:lnSpc>
                          <a:spcPct val="100000"/>
                        </a:lnSpc>
                        <a:buNone/>
                      </a:pPr>
                      <a:r>
                        <a:rPr lang="en-US" sz="1800" b="0" i="0" u="none" strike="noStrike" noProof="0">
                          <a:solidFill>
                            <a:srgbClr val="404040"/>
                          </a:solidFill>
                          <a:latin typeface="Barlow"/>
                        </a:rPr>
                        <a:t>July 2024--&gt;October 2024--&gt;??</a:t>
                      </a:r>
                      <a:endParaRPr lang="en-US"/>
                    </a:p>
                  </a:txBody>
                  <a:tcPr marL="127000" marR="127000" marT="127000" marB="127000" anchor="ctr">
                    <a:lnL w="28575">
                      <a:solidFill>
                        <a:srgbClr val="D1D3D4"/>
                      </a:solidFill>
                    </a:lnL>
                    <a:lnR w="28575">
                      <a:solidFill>
                        <a:srgbClr val="D1D3D4"/>
                      </a:solidFill>
                    </a:lnR>
                    <a:lnT w="28575">
                      <a:solidFill>
                        <a:srgbClr val="D1D3D4"/>
                      </a:solidFill>
                    </a:lnT>
                    <a:lnB w="28575">
                      <a:solidFill>
                        <a:srgbClr val="D1D3D4"/>
                      </a:solidFill>
                    </a:lnB>
                    <a:noFill/>
                  </a:tcPr>
                </a:tc>
                <a:tc>
                  <a:txBody>
                    <a:bodyPr/>
                    <a:lstStyle/>
                    <a:p>
                      <a:pPr lvl="0" algn="l">
                        <a:lnSpc>
                          <a:spcPct val="100000"/>
                        </a:lnSpc>
                        <a:buNone/>
                      </a:pPr>
                      <a:r>
                        <a:rPr lang="en-US" sz="1800" b="0" i="0" u="none" strike="noStrike" noProof="0">
                          <a:solidFill>
                            <a:srgbClr val="404040"/>
                          </a:solidFill>
                          <a:latin typeface="Barlow"/>
                        </a:rPr>
                        <a:t>IDR Account Adjustment results.</a:t>
                      </a:r>
                      <a:endParaRPr lang="en-US">
                        <a:latin typeface="Barlow"/>
                      </a:endParaRPr>
                    </a:p>
                  </a:txBody>
                  <a:tcPr marL="127000" marR="127000" marT="127000" marB="127000" anchor="ctr">
                    <a:lnL w="28575">
                      <a:solidFill>
                        <a:srgbClr val="D1D3D4"/>
                      </a:solidFill>
                    </a:lnL>
                    <a:lnR w="28575">
                      <a:solidFill>
                        <a:srgbClr val="D1D3D4"/>
                      </a:solidFill>
                    </a:lnR>
                    <a:lnT w="28575">
                      <a:solidFill>
                        <a:srgbClr val="D1D3D4"/>
                      </a:solidFill>
                    </a:lnT>
                    <a:lnB w="28575">
                      <a:solidFill>
                        <a:srgbClr val="D1D3D4"/>
                      </a:solidFill>
                    </a:lnB>
                    <a:noFill/>
                  </a:tcPr>
                </a:tc>
                <a:extLst>
                  <a:ext uri="{0D108BD9-81ED-4DB2-BD59-A6C34878D82A}">
                    <a16:rowId xmlns:a16="http://schemas.microsoft.com/office/drawing/2014/main" val="2221545380"/>
                  </a:ext>
                </a:extLst>
              </a:tr>
              <a:tr h="801309">
                <a:tc>
                  <a:txBody>
                    <a:bodyPr/>
                    <a:lstStyle/>
                    <a:p>
                      <a:pPr lvl="0" algn="l">
                        <a:lnSpc>
                          <a:spcPct val="100000"/>
                        </a:lnSpc>
                        <a:buNone/>
                      </a:pPr>
                      <a:r>
                        <a:rPr lang="en-US" sz="1800" b="0" i="0" u="none" strike="noStrike" noProof="0">
                          <a:solidFill>
                            <a:srgbClr val="404040"/>
                          </a:solidFill>
                        </a:rPr>
                        <a:t>October 2024</a:t>
                      </a:r>
                      <a:endParaRPr lang="en-US"/>
                    </a:p>
                  </a:txBody>
                  <a:tcPr marL="127000" marR="127000" marT="127000" marB="127000" anchor="ctr">
                    <a:lnL w="28575">
                      <a:solidFill>
                        <a:srgbClr val="D1D3D4"/>
                      </a:solidFill>
                    </a:lnL>
                    <a:lnR w="28575">
                      <a:solidFill>
                        <a:srgbClr val="D1D3D4"/>
                      </a:solidFill>
                    </a:lnR>
                    <a:lnT w="28575">
                      <a:solidFill>
                        <a:srgbClr val="D1D3D4"/>
                      </a:solidFill>
                    </a:lnT>
                    <a:lnB w="28575">
                      <a:solidFill>
                        <a:srgbClr val="D1D3D4"/>
                      </a:solidFill>
                    </a:lnB>
                    <a:solidFill>
                      <a:srgbClr val="D8ECDB"/>
                    </a:solidFill>
                  </a:tcPr>
                </a:tc>
                <a:tc>
                  <a:txBody>
                    <a:bodyPr/>
                    <a:lstStyle/>
                    <a:p>
                      <a:pPr lvl="0" algn="l">
                        <a:lnSpc>
                          <a:spcPct val="100000"/>
                        </a:lnSpc>
                        <a:buNone/>
                      </a:pPr>
                      <a:r>
                        <a:rPr lang="en-US" sz="1800" b="0" i="0" u="none" strike="noStrike" noProof="0">
                          <a:solidFill>
                            <a:srgbClr val="404040"/>
                          </a:solidFill>
                        </a:rPr>
                        <a:t>Fresh Start for defaulted borrowers ended.</a:t>
                      </a:r>
                    </a:p>
                  </a:txBody>
                  <a:tcPr marL="127000" marR="127000" marT="127000" marB="127000" anchor="ctr">
                    <a:lnL w="28575">
                      <a:solidFill>
                        <a:srgbClr val="D1D3D4"/>
                      </a:solidFill>
                    </a:lnL>
                    <a:lnR w="28575">
                      <a:solidFill>
                        <a:srgbClr val="D1D3D4"/>
                      </a:solidFill>
                    </a:lnR>
                    <a:lnT w="28575">
                      <a:solidFill>
                        <a:srgbClr val="D1D3D4"/>
                      </a:solidFill>
                    </a:lnT>
                    <a:lnB w="28575">
                      <a:solidFill>
                        <a:srgbClr val="D1D3D4"/>
                      </a:solidFill>
                    </a:lnB>
                    <a:solidFill>
                      <a:srgbClr val="D8ECDB"/>
                    </a:solidFill>
                  </a:tcPr>
                </a:tc>
                <a:extLst>
                  <a:ext uri="{0D108BD9-81ED-4DB2-BD59-A6C34878D82A}">
                    <a16:rowId xmlns:a16="http://schemas.microsoft.com/office/drawing/2014/main" val="27109461"/>
                  </a:ext>
                </a:extLst>
              </a:tr>
              <a:tr h="771476">
                <a:tc>
                  <a:txBody>
                    <a:bodyPr/>
                    <a:lstStyle/>
                    <a:p>
                      <a:pPr lvl="0" algn="l">
                        <a:lnSpc>
                          <a:spcPct val="100000"/>
                        </a:lnSpc>
                        <a:buNone/>
                      </a:pPr>
                      <a:r>
                        <a:rPr lang="en-US" sz="1800" b="0" i="0" u="none" strike="noStrike" noProof="0">
                          <a:solidFill>
                            <a:srgbClr val="404040"/>
                          </a:solidFill>
                        </a:rPr>
                        <a:t>November 1, 2024---&gt; February 1, 2025</a:t>
                      </a:r>
                    </a:p>
                  </a:txBody>
                  <a:tcPr marL="127000" marR="127000" marT="127000" marB="127000" anchor="ctr">
                    <a:lnL w="28575">
                      <a:solidFill>
                        <a:srgbClr val="D1D3D4"/>
                      </a:solidFill>
                    </a:lnL>
                    <a:lnR w="28575">
                      <a:solidFill>
                        <a:srgbClr val="D1D3D4"/>
                      </a:solidFill>
                    </a:lnR>
                    <a:lnT w="28575">
                      <a:solidFill>
                        <a:srgbClr val="D1D3D4"/>
                      </a:solidFill>
                    </a:lnT>
                    <a:lnB w="28575">
                      <a:solidFill>
                        <a:srgbClr val="D1D3D4"/>
                      </a:solidFill>
                    </a:lnB>
                    <a:solidFill>
                      <a:srgbClr val="D8ECDB"/>
                    </a:solidFill>
                  </a:tcPr>
                </a:tc>
                <a:tc>
                  <a:txBody>
                    <a:bodyPr/>
                    <a:lstStyle/>
                    <a:p>
                      <a:pPr lvl="0" algn="l">
                        <a:lnSpc>
                          <a:spcPct val="100000"/>
                        </a:lnSpc>
                        <a:buNone/>
                      </a:pPr>
                      <a:r>
                        <a:rPr lang="en-US" sz="1800" b="0" i="0" u="none" strike="noStrike" noProof="0">
                          <a:solidFill>
                            <a:srgbClr val="404040"/>
                          </a:solidFill>
                        </a:rPr>
                        <a:t>Recertification Deadline for IDR borrowers enrolled prior to COVID pause.</a:t>
                      </a:r>
                    </a:p>
                  </a:txBody>
                  <a:tcPr marL="127000" marR="127000" marT="127000" marB="127000" anchor="ctr">
                    <a:lnL w="28575">
                      <a:solidFill>
                        <a:srgbClr val="D1D3D4"/>
                      </a:solidFill>
                    </a:lnL>
                    <a:lnR w="28575">
                      <a:solidFill>
                        <a:srgbClr val="D1D3D4"/>
                      </a:solidFill>
                    </a:lnR>
                    <a:lnT w="28575">
                      <a:solidFill>
                        <a:srgbClr val="D1D3D4"/>
                      </a:solidFill>
                    </a:lnT>
                    <a:lnB w="28575">
                      <a:solidFill>
                        <a:srgbClr val="D1D3D4"/>
                      </a:solidFill>
                    </a:lnB>
                    <a:solidFill>
                      <a:srgbClr val="D8ECDB"/>
                    </a:solidFill>
                  </a:tcPr>
                </a:tc>
                <a:extLst>
                  <a:ext uri="{0D108BD9-81ED-4DB2-BD59-A6C34878D82A}">
                    <a16:rowId xmlns:a16="http://schemas.microsoft.com/office/drawing/2014/main" val="616989481"/>
                  </a:ext>
                </a:extLst>
              </a:tr>
              <a:tr h="650119">
                <a:tc>
                  <a:txBody>
                    <a:bodyPr/>
                    <a:lstStyle/>
                    <a:p>
                      <a:pPr lvl="0" algn="l">
                        <a:lnSpc>
                          <a:spcPct val="100000"/>
                        </a:lnSpc>
                        <a:buNone/>
                      </a:pPr>
                      <a:r>
                        <a:rPr lang="en-US" sz="1800" b="0" i="0" u="none" strike="noStrike" noProof="0">
                          <a:solidFill>
                            <a:srgbClr val="404040"/>
                          </a:solidFill>
                        </a:rPr>
                        <a:t>July 2025</a:t>
                      </a:r>
                    </a:p>
                  </a:txBody>
                  <a:tcPr marL="127000" marR="127000" marT="127000" marB="127000" anchor="ctr">
                    <a:lnL w="28575">
                      <a:solidFill>
                        <a:srgbClr val="D1D3D4"/>
                      </a:solidFill>
                    </a:lnL>
                    <a:lnR w="28575">
                      <a:solidFill>
                        <a:srgbClr val="D1D3D4"/>
                      </a:solidFill>
                    </a:lnR>
                    <a:lnT w="28575">
                      <a:solidFill>
                        <a:srgbClr val="D1D3D4"/>
                      </a:solidFill>
                    </a:lnT>
                    <a:lnB w="28575">
                      <a:solidFill>
                        <a:srgbClr val="D1D3D4"/>
                      </a:solidFill>
                    </a:lnB>
                    <a:noFill/>
                  </a:tcPr>
                </a:tc>
                <a:tc>
                  <a:txBody>
                    <a:bodyPr/>
                    <a:lstStyle/>
                    <a:p>
                      <a:pPr lvl="0" algn="l">
                        <a:lnSpc>
                          <a:spcPct val="100000"/>
                        </a:lnSpc>
                        <a:buNone/>
                      </a:pPr>
                      <a:r>
                        <a:rPr lang="en-US" sz="1800" b="0" i="0" u="none" strike="noStrike" noProof="0">
                          <a:solidFill>
                            <a:srgbClr val="404040"/>
                          </a:solidFill>
                          <a:latin typeface="Calibri"/>
                        </a:rPr>
                        <a:t>Parent Plus Loophole Ends.</a:t>
                      </a:r>
                      <a:endParaRPr lang="en-US"/>
                    </a:p>
                  </a:txBody>
                  <a:tcPr marL="127000" marR="127000" marT="127000" marB="127000" anchor="ctr">
                    <a:lnL w="28575">
                      <a:solidFill>
                        <a:srgbClr val="D1D3D4"/>
                      </a:solidFill>
                    </a:lnL>
                    <a:lnR w="28575">
                      <a:solidFill>
                        <a:srgbClr val="D1D3D4"/>
                      </a:solidFill>
                    </a:lnR>
                    <a:lnT w="28575">
                      <a:solidFill>
                        <a:srgbClr val="D1D3D4"/>
                      </a:solidFill>
                    </a:lnT>
                    <a:lnB w="28575">
                      <a:solidFill>
                        <a:srgbClr val="D1D3D4"/>
                      </a:solidFill>
                    </a:lnB>
                    <a:noFill/>
                  </a:tcPr>
                </a:tc>
                <a:extLst>
                  <a:ext uri="{0D108BD9-81ED-4DB2-BD59-A6C34878D82A}">
                    <a16:rowId xmlns:a16="http://schemas.microsoft.com/office/drawing/2014/main" val="1760766852"/>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924427" y="390676"/>
            <a:ext cx="10729440" cy="6699270"/>
          </a:xfrm>
          <a:prstGeom prst="rect">
            <a:avLst/>
          </a:prstGeom>
        </p:spPr>
        <p:txBody>
          <a:bodyPr wrap="square" lIns="0" tIns="0" rIns="0" bIns="0" rtlCol="0" anchor="t">
            <a:spAutoFit/>
          </a:bodyPr>
          <a:lstStyle/>
          <a:p>
            <a:pPr algn="ctr">
              <a:lnSpc>
                <a:spcPts val="4800"/>
              </a:lnSpc>
            </a:pPr>
            <a:r>
              <a:rPr lang="en-US" sz="3200" b="1">
                <a:solidFill>
                  <a:srgbClr val="1F305B"/>
                </a:solidFill>
                <a:latin typeface="Barlow Bold"/>
              </a:rPr>
              <a:t>QUESTIONS??</a:t>
            </a:r>
          </a:p>
          <a:p>
            <a:pPr algn="ctr">
              <a:lnSpc>
                <a:spcPts val="4800"/>
              </a:lnSpc>
            </a:pPr>
            <a:r>
              <a:rPr lang="en-US" sz="3200" b="1">
                <a:solidFill>
                  <a:srgbClr val="1F305B"/>
                </a:solidFill>
                <a:latin typeface="Barlow Bold"/>
              </a:rPr>
              <a:t>Contact us any time!</a:t>
            </a:r>
            <a:endParaRPr lang="en-US"/>
          </a:p>
          <a:p>
            <a:pPr algn="ctr">
              <a:lnSpc>
                <a:spcPts val="4800"/>
              </a:lnSpc>
            </a:pPr>
            <a:r>
              <a:rPr lang="en-US" sz="3200">
                <a:solidFill>
                  <a:srgbClr val="1F305B"/>
                </a:solidFill>
                <a:latin typeface="Barlow"/>
              </a:rPr>
              <a:t>716-847-0650 ext. 445</a:t>
            </a:r>
          </a:p>
          <a:p>
            <a:pPr algn="ctr">
              <a:lnSpc>
                <a:spcPts val="4800"/>
              </a:lnSpc>
            </a:pPr>
            <a:r>
              <a:rPr lang="en-US" sz="3200">
                <a:solidFill>
                  <a:srgbClr val="1F305B"/>
                </a:solidFill>
                <a:latin typeface="Barlow"/>
                <a:hlinkClick r:id="rId2"/>
              </a:rPr>
              <a:t>studentloans@nls.org</a:t>
            </a:r>
            <a:r>
              <a:rPr lang="en-US" sz="3200">
                <a:solidFill>
                  <a:srgbClr val="1F305B"/>
                </a:solidFill>
                <a:latin typeface="Barlow"/>
              </a:rPr>
              <a:t> </a:t>
            </a:r>
          </a:p>
          <a:p>
            <a:pPr algn="ctr">
              <a:lnSpc>
                <a:spcPts val="4800"/>
              </a:lnSpc>
            </a:pPr>
            <a:endParaRPr lang="en-US" sz="3200" spc="-50">
              <a:solidFill>
                <a:srgbClr val="1F305B"/>
              </a:solidFill>
              <a:latin typeface="Barlow"/>
            </a:endParaRPr>
          </a:p>
          <a:p>
            <a:pPr algn="ctr">
              <a:lnSpc>
                <a:spcPts val="4800"/>
              </a:lnSpc>
            </a:pPr>
            <a:r>
              <a:rPr lang="en-US" sz="3200" b="1" spc="-50">
                <a:solidFill>
                  <a:srgbClr val="1F305B"/>
                </a:solidFill>
                <a:latin typeface="Barlow"/>
              </a:rPr>
              <a:t>Drop-in hours:</a:t>
            </a:r>
          </a:p>
          <a:p>
            <a:pPr algn="ctr">
              <a:lnSpc>
                <a:spcPts val="4800"/>
              </a:lnSpc>
            </a:pPr>
            <a:r>
              <a:rPr lang="en-US" sz="3200" spc="-50">
                <a:solidFill>
                  <a:srgbClr val="1F305B"/>
                </a:solidFill>
                <a:latin typeface="Barlow"/>
              </a:rPr>
              <a:t>12-4 p.m. on Thursdays</a:t>
            </a:r>
          </a:p>
          <a:p>
            <a:pPr algn="ctr">
              <a:lnSpc>
                <a:spcPts val="4800"/>
              </a:lnSpc>
            </a:pPr>
            <a:r>
              <a:rPr lang="en-US" sz="3200" spc="-50">
                <a:solidFill>
                  <a:srgbClr val="1F305B"/>
                </a:solidFill>
                <a:latin typeface="Barlow"/>
              </a:rPr>
              <a:t>237 Main Street, Suite 400</a:t>
            </a:r>
          </a:p>
          <a:p>
            <a:pPr algn="ctr">
              <a:lnSpc>
                <a:spcPts val="4800"/>
              </a:lnSpc>
            </a:pPr>
            <a:r>
              <a:rPr lang="en-US" sz="3200" spc="-50">
                <a:solidFill>
                  <a:srgbClr val="1F305B"/>
                </a:solidFill>
                <a:latin typeface="Barlow"/>
              </a:rPr>
              <a:t>Buffalo, NY 14203</a:t>
            </a:r>
          </a:p>
          <a:p>
            <a:pPr algn="ctr">
              <a:lnSpc>
                <a:spcPts val="4800"/>
              </a:lnSpc>
            </a:pPr>
            <a:endParaRPr lang="en-US" sz="3200" spc="-50">
              <a:solidFill>
                <a:srgbClr val="1F305B"/>
              </a:solidFill>
              <a:latin typeface="Barlow"/>
            </a:endParaRPr>
          </a:p>
          <a:p>
            <a:pPr algn="ctr">
              <a:lnSpc>
                <a:spcPts val="4800"/>
              </a:lnSpc>
            </a:pPr>
            <a:endParaRPr lang="en-US" sz="3200" spc="-10">
              <a:solidFill>
                <a:srgbClr val="1F305B"/>
              </a:solidFill>
              <a:latin typeface="Barlow"/>
            </a:endParaRPr>
          </a:p>
        </p:txBody>
      </p:sp>
      <p:sp>
        <p:nvSpPr>
          <p:cNvPr id="4" name="Freeform 4"/>
          <p:cNvSpPr/>
          <p:nvPr/>
        </p:nvSpPr>
        <p:spPr>
          <a:xfrm>
            <a:off x="685801" y="2695531"/>
            <a:ext cx="1108751" cy="969654"/>
          </a:xfrm>
          <a:custGeom>
            <a:avLst/>
            <a:gdLst/>
            <a:ahLst/>
            <a:cxnLst/>
            <a:rect l="l" t="t" r="r" b="b"/>
            <a:pathLst>
              <a:path w="1663127" h="1454481">
                <a:moveTo>
                  <a:pt x="0" y="0"/>
                </a:moveTo>
                <a:lnTo>
                  <a:pt x="1663127" y="0"/>
                </a:lnTo>
                <a:lnTo>
                  <a:pt x="1663127" y="1454480"/>
                </a:lnTo>
                <a:lnTo>
                  <a:pt x="0" y="14544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2328524" y="2695531"/>
            <a:ext cx="1108751" cy="969654"/>
          </a:xfrm>
          <a:custGeom>
            <a:avLst/>
            <a:gdLst/>
            <a:ahLst/>
            <a:cxnLst/>
            <a:rect l="l" t="t" r="r" b="b"/>
            <a:pathLst>
              <a:path w="1663127" h="1454481">
                <a:moveTo>
                  <a:pt x="0" y="0"/>
                </a:moveTo>
                <a:lnTo>
                  <a:pt x="1663128" y="0"/>
                </a:lnTo>
                <a:lnTo>
                  <a:pt x="1663128" y="1454480"/>
                </a:lnTo>
                <a:lnTo>
                  <a:pt x="0" y="14544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 name="TextBox 1">
            <a:extLst>
              <a:ext uri="{FF2B5EF4-FFF2-40B4-BE49-F238E27FC236}">
                <a16:creationId xmlns:a16="http://schemas.microsoft.com/office/drawing/2014/main" id="{88BF6D97-7A0D-7910-8373-FF87313DCFA8}"/>
              </a:ext>
            </a:extLst>
          </p:cNvPr>
          <p:cNvSpPr txBox="1"/>
          <p:nvPr/>
        </p:nvSpPr>
        <p:spPr>
          <a:xfrm>
            <a:off x="0" y="6130124"/>
            <a:ext cx="12192000" cy="923330"/>
          </a:xfrm>
          <a:prstGeom prst="rect">
            <a:avLst/>
          </a:prstGeom>
          <a:noFill/>
        </p:spPr>
        <p:txBody>
          <a:bodyPr wrap="square" rtlCol="0">
            <a:spAutoFit/>
          </a:bodyPr>
          <a:lstStyle/>
          <a:p>
            <a:pPr algn="l"/>
            <a:r>
              <a:rPr lang="en-US" spc="-50" dirty="0">
                <a:solidFill>
                  <a:schemeClr val="tx1"/>
                </a:solidFill>
              </a:rPr>
              <a:t>**this PowerPoint is not intended for use as case-specific legal advice; consult a professional with any questions before you act! </a:t>
            </a:r>
            <a:endParaRPr lang="en-US" spc="-10" dirty="0">
              <a:solidFill>
                <a:schemeClr val="tx1"/>
              </a:solidFill>
              <a:latin typeface="Barlow"/>
            </a:endParaRP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924427" y="390676"/>
            <a:ext cx="10729440" cy="6422336"/>
          </a:xfrm>
          <a:prstGeom prst="rect">
            <a:avLst/>
          </a:prstGeom>
        </p:spPr>
        <p:txBody>
          <a:bodyPr wrap="square" lIns="0" tIns="0" rIns="0" bIns="0" rtlCol="0" anchor="t">
            <a:spAutoFit/>
          </a:bodyPr>
          <a:lstStyle/>
          <a:p>
            <a:pPr algn="ctr">
              <a:lnSpc>
                <a:spcPts val="4800"/>
              </a:lnSpc>
            </a:pPr>
            <a:r>
              <a:rPr lang="en-US" sz="3200" b="1" dirty="0">
                <a:solidFill>
                  <a:srgbClr val="1F305B"/>
                </a:solidFill>
                <a:latin typeface="Barlow Bold"/>
              </a:rPr>
              <a:t>MONROE COUNTY EDCAP </a:t>
            </a:r>
            <a:endParaRPr lang="en-US" dirty="0"/>
          </a:p>
          <a:p>
            <a:pPr algn="ctr">
              <a:lnSpc>
                <a:spcPts val="4800"/>
              </a:lnSpc>
            </a:pPr>
            <a:r>
              <a:rPr lang="en-US" sz="3200" b="1" dirty="0">
                <a:solidFill>
                  <a:srgbClr val="1F305B"/>
                </a:solidFill>
                <a:latin typeface="Barlow Bold"/>
              </a:rPr>
              <a:t>Legal Assistance of Western New York (LAWNY)</a:t>
            </a:r>
            <a:endParaRPr lang="en-US" dirty="0"/>
          </a:p>
          <a:p>
            <a:pPr algn="ctr">
              <a:lnSpc>
                <a:spcPts val="4800"/>
              </a:lnSpc>
            </a:pPr>
            <a:r>
              <a:rPr lang="en-US" sz="3200" spc="-50" dirty="0">
                <a:solidFill>
                  <a:srgbClr val="1F305B"/>
                </a:solidFill>
              </a:rPr>
              <a:t>(585) 325-2520 Ext. 7087 </a:t>
            </a:r>
            <a:endParaRPr lang="en-US" dirty="0">
              <a:solidFill>
                <a:srgbClr val="000000"/>
              </a:solidFill>
            </a:endParaRPr>
          </a:p>
          <a:p>
            <a:pPr algn="ctr">
              <a:lnSpc>
                <a:spcPts val="4800"/>
              </a:lnSpc>
            </a:pPr>
            <a:r>
              <a:rPr lang="en-US" sz="3200" spc="-50" dirty="0">
                <a:solidFill>
                  <a:srgbClr val="1F305B"/>
                </a:solidFill>
              </a:rPr>
              <a:t>or </a:t>
            </a:r>
            <a:endParaRPr lang="en-US" dirty="0">
              <a:solidFill>
                <a:srgbClr val="000000"/>
              </a:solidFill>
            </a:endParaRPr>
          </a:p>
          <a:p>
            <a:pPr algn="ctr">
              <a:lnSpc>
                <a:spcPts val="4800"/>
              </a:lnSpc>
            </a:pPr>
            <a:r>
              <a:rPr lang="en-US" sz="3200" spc="-50" dirty="0">
                <a:solidFill>
                  <a:srgbClr val="1F305B"/>
                </a:solidFill>
              </a:rPr>
              <a:t>(716) 373-4701 Ext. 2006</a:t>
            </a:r>
            <a:endParaRPr lang="en-US" dirty="0"/>
          </a:p>
          <a:p>
            <a:pPr algn="ctr">
              <a:lnSpc>
                <a:spcPts val="4800"/>
              </a:lnSpc>
            </a:pPr>
            <a:r>
              <a:rPr lang="en-US" sz="3200" spc="-50" dirty="0" err="1">
                <a:solidFill>
                  <a:srgbClr val="1F305B"/>
                </a:solidFill>
                <a:hlinkClick r:id="rId2"/>
              </a:rPr>
              <a:t>acting!https</a:t>
            </a:r>
            <a:r>
              <a:rPr lang="en-US" sz="3200" spc="-50" dirty="0">
                <a:solidFill>
                  <a:srgbClr val="1F305B"/>
                </a:solidFill>
                <a:hlinkClick r:id="rId2"/>
              </a:rPr>
              <a:t>://www.lawny.org/EDCAP</a:t>
            </a:r>
            <a:r>
              <a:rPr lang="en-US" sz="3200" spc="-50" dirty="0">
                <a:solidFill>
                  <a:srgbClr val="1F305B"/>
                </a:solidFill>
              </a:rPr>
              <a:t> </a:t>
            </a:r>
            <a:endParaRPr lang="en-US" dirty="0"/>
          </a:p>
          <a:p>
            <a:pPr algn="ctr"/>
            <a:endParaRPr lang="en-US" sz="3200" b="1" spc="-50" dirty="0">
              <a:solidFill>
                <a:srgbClr val="1F305B"/>
              </a:solidFill>
            </a:endParaRPr>
          </a:p>
          <a:p>
            <a:pPr algn="ctr"/>
            <a:r>
              <a:rPr lang="en-US" sz="3200" b="1" spc="-50" dirty="0">
                <a:solidFill>
                  <a:srgbClr val="1F305B"/>
                </a:solidFill>
              </a:rPr>
              <a:t>EDCAP FOR ALL NEW YORKERS</a:t>
            </a:r>
            <a:endParaRPr lang="en-US" sz="3200" spc="-50" dirty="0">
              <a:solidFill>
                <a:srgbClr val="000000"/>
              </a:solidFill>
            </a:endParaRPr>
          </a:p>
          <a:p>
            <a:pPr algn="ctr">
              <a:lnSpc>
                <a:spcPts val="4800"/>
              </a:lnSpc>
            </a:pPr>
            <a:r>
              <a:rPr lang="en-US" sz="3200" spc="-50" dirty="0">
                <a:solidFill>
                  <a:srgbClr val="1F305B"/>
                </a:solidFill>
                <a:latin typeface="Calibri"/>
                <a:cs typeface="Calibri"/>
                <a:hlinkClick r:id="rId3"/>
              </a:rPr>
              <a:t>https://www.edcapny.org/</a:t>
            </a:r>
            <a:r>
              <a:rPr lang="en-US" sz="3200" spc="-50" dirty="0">
                <a:solidFill>
                  <a:srgbClr val="1F305B"/>
                </a:solidFill>
                <a:latin typeface="Calibri"/>
                <a:cs typeface="Calibri"/>
              </a:rPr>
              <a:t> </a:t>
            </a:r>
            <a:endParaRPr lang="en-US" sz="3200" spc="-50" dirty="0">
              <a:solidFill>
                <a:srgbClr val="1F305B"/>
              </a:solidFill>
            </a:endParaRPr>
          </a:p>
          <a:p>
            <a:pPr algn="l">
              <a:lnSpc>
                <a:spcPts val="4800"/>
              </a:lnSpc>
            </a:pPr>
            <a:r>
              <a:rPr lang="en-US" spc="-50" dirty="0">
                <a:solidFill>
                  <a:schemeClr val="tx1"/>
                </a:solidFill>
              </a:rPr>
              <a:t>**this PowerPoint is not intended for use as case-specific legal advice; consult a professional with any questions before you act! </a:t>
            </a:r>
            <a:endParaRPr lang="en-US" spc="-10" dirty="0">
              <a:solidFill>
                <a:schemeClr val="tx1"/>
              </a:solidFill>
              <a:latin typeface="Barlow"/>
            </a:endParaRPr>
          </a:p>
        </p:txBody>
      </p:sp>
      <p:sp>
        <p:nvSpPr>
          <p:cNvPr id="4" name="Freeform 4"/>
          <p:cNvSpPr/>
          <p:nvPr/>
        </p:nvSpPr>
        <p:spPr>
          <a:xfrm>
            <a:off x="685801" y="2695531"/>
            <a:ext cx="1108751" cy="969654"/>
          </a:xfrm>
          <a:custGeom>
            <a:avLst/>
            <a:gdLst/>
            <a:ahLst/>
            <a:cxnLst/>
            <a:rect l="l" t="t" r="r" b="b"/>
            <a:pathLst>
              <a:path w="1663127" h="1454481">
                <a:moveTo>
                  <a:pt x="0" y="0"/>
                </a:moveTo>
                <a:lnTo>
                  <a:pt x="1663127" y="0"/>
                </a:lnTo>
                <a:lnTo>
                  <a:pt x="1663127" y="1454480"/>
                </a:lnTo>
                <a:lnTo>
                  <a:pt x="0" y="14544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2328524" y="2695531"/>
            <a:ext cx="1108751" cy="969654"/>
          </a:xfrm>
          <a:custGeom>
            <a:avLst/>
            <a:gdLst/>
            <a:ahLst/>
            <a:cxnLst/>
            <a:rect l="l" t="t" r="r" b="b"/>
            <a:pathLst>
              <a:path w="1663127" h="1454481">
                <a:moveTo>
                  <a:pt x="0" y="0"/>
                </a:moveTo>
                <a:lnTo>
                  <a:pt x="1663128" y="0"/>
                </a:lnTo>
                <a:lnTo>
                  <a:pt x="1663128" y="1454480"/>
                </a:lnTo>
                <a:lnTo>
                  <a:pt x="0" y="14544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3719626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76452" y="1676400"/>
            <a:ext cx="8264863" cy="5161028"/>
          </a:xfrm>
          <a:prstGeom prst="rect">
            <a:avLst/>
          </a:prstGeom>
        </p:spPr>
        <p:txBody>
          <a:bodyPr lIns="0" tIns="0" rIns="0" bIns="0" rtlCol="0" anchor="t">
            <a:spAutoFit/>
          </a:bodyPr>
          <a:lstStyle/>
          <a:p>
            <a:pPr marL="388620" lvl="1" indent="-194310">
              <a:lnSpc>
                <a:spcPts val="3060"/>
              </a:lnSpc>
              <a:buFont typeface="Arial"/>
              <a:buChar char="•"/>
            </a:pPr>
            <a:r>
              <a:rPr lang="en-US" spc="-54">
                <a:solidFill>
                  <a:srgbClr val="404040"/>
                </a:solidFill>
                <a:latin typeface="Barlow"/>
              </a:rPr>
              <a:t>In June 2023, the Supreme Court struck down the Biden Administration's plan to cancel up to $20,000 in student debt. </a:t>
            </a:r>
            <a:endParaRPr lang="en-US"/>
          </a:p>
          <a:p>
            <a:pPr marL="388620" lvl="1" indent="-194310">
              <a:lnSpc>
                <a:spcPts val="3060"/>
              </a:lnSpc>
              <a:buFont typeface="Arial"/>
              <a:buChar char="•"/>
            </a:pPr>
            <a:r>
              <a:rPr lang="en-US" spc="-54">
                <a:solidFill>
                  <a:srgbClr val="404040"/>
                </a:solidFill>
                <a:latin typeface="Barlow"/>
              </a:rPr>
              <a:t>The Biden-Harris Administration has committed to exploring cancellation under the Higher Education Act of 1965, but it will be time-consuming with an uncertain outcome. </a:t>
            </a:r>
          </a:p>
          <a:p>
            <a:pPr marL="388620" lvl="1" indent="-194310" algn="l">
              <a:lnSpc>
                <a:spcPts val="3060"/>
              </a:lnSpc>
              <a:buFont typeface="Arial"/>
              <a:buChar char="•"/>
            </a:pPr>
            <a:r>
              <a:rPr lang="en-US" spc="-55">
                <a:solidFill>
                  <a:srgbClr val="404040"/>
                </a:solidFill>
                <a:latin typeface="Barlow"/>
              </a:rPr>
              <a:t>Other student loan programs are unaffected. Borrowers can still take advantage of these programs. </a:t>
            </a:r>
          </a:p>
          <a:p>
            <a:pPr marL="756285" lvl="2" indent="-252095" algn="l">
              <a:lnSpc>
                <a:spcPts val="2719"/>
              </a:lnSpc>
              <a:buFont typeface="Arial"/>
              <a:buChar char="⚬"/>
            </a:pPr>
            <a:r>
              <a:rPr lang="en-US" sz="1600" spc="-55">
                <a:solidFill>
                  <a:srgbClr val="404040"/>
                </a:solidFill>
                <a:latin typeface="Barlow"/>
              </a:rPr>
              <a:t>Income Driven Repayment  Forgiveness (IDRF) *</a:t>
            </a:r>
          </a:p>
          <a:p>
            <a:pPr marL="756285" lvl="2" indent="-252095" algn="l">
              <a:lnSpc>
                <a:spcPts val="2719"/>
              </a:lnSpc>
              <a:buFont typeface="Arial"/>
              <a:buChar char="⚬"/>
            </a:pPr>
            <a:r>
              <a:rPr lang="en-US" sz="1600" spc="-55">
                <a:solidFill>
                  <a:srgbClr val="404040"/>
                </a:solidFill>
                <a:latin typeface="Barlow"/>
              </a:rPr>
              <a:t>Public Service Loan Forgiveness (PSLF)</a:t>
            </a:r>
          </a:p>
          <a:p>
            <a:pPr marL="756285" lvl="2" indent="-252095" algn="l">
              <a:lnSpc>
                <a:spcPts val="2719"/>
              </a:lnSpc>
              <a:buFont typeface="Arial"/>
              <a:buChar char="⚬"/>
            </a:pPr>
            <a:r>
              <a:rPr lang="en-US" sz="1600" spc="-55">
                <a:solidFill>
                  <a:srgbClr val="404040"/>
                </a:solidFill>
                <a:latin typeface="Barlow"/>
              </a:rPr>
              <a:t>Total and Permanent Disability Discharge (TPD)</a:t>
            </a:r>
          </a:p>
          <a:p>
            <a:pPr marL="756285" lvl="2" indent="-252095" algn="l">
              <a:lnSpc>
                <a:spcPts val="2719"/>
              </a:lnSpc>
              <a:buFont typeface="Arial"/>
              <a:buChar char="⚬"/>
            </a:pPr>
            <a:r>
              <a:rPr lang="en-US" sz="1600" spc="-55">
                <a:solidFill>
                  <a:srgbClr val="404040"/>
                </a:solidFill>
                <a:latin typeface="Barlow"/>
              </a:rPr>
              <a:t>Borrower Defense To Repayment (BDR)</a:t>
            </a:r>
          </a:p>
          <a:p>
            <a:pPr marL="756285" lvl="2" indent="-252095" algn="l">
              <a:lnSpc>
                <a:spcPts val="2719"/>
              </a:lnSpc>
              <a:buFont typeface="Arial"/>
              <a:buChar char="⚬"/>
            </a:pPr>
            <a:endParaRPr lang="en-US" sz="1600" spc="-55">
              <a:solidFill>
                <a:srgbClr val="404040"/>
              </a:solidFill>
              <a:latin typeface="Barlow"/>
            </a:endParaRPr>
          </a:p>
          <a:p>
            <a:pPr marL="504190" lvl="2" algn="l">
              <a:lnSpc>
                <a:spcPts val="2719"/>
              </a:lnSpc>
            </a:pPr>
            <a:r>
              <a:rPr lang="en-US" sz="1600" spc="-55">
                <a:solidFill>
                  <a:srgbClr val="404040"/>
                </a:solidFill>
                <a:latin typeface="Barlow"/>
              </a:rPr>
              <a:t>*more on this, later</a:t>
            </a:r>
          </a:p>
          <a:p>
            <a:pPr marL="504190" lvl="2" algn="l">
              <a:lnSpc>
                <a:spcPts val="2719"/>
              </a:lnSpc>
            </a:pPr>
            <a:endParaRPr lang="en-US" sz="1600" spc="-55">
              <a:solidFill>
                <a:srgbClr val="404040"/>
              </a:solidFill>
              <a:latin typeface="Barlow"/>
            </a:endParaRPr>
          </a:p>
        </p:txBody>
      </p:sp>
      <p:sp>
        <p:nvSpPr>
          <p:cNvPr id="3" name="TextBox 3"/>
          <p:cNvSpPr txBox="1"/>
          <p:nvPr/>
        </p:nvSpPr>
        <p:spPr>
          <a:xfrm>
            <a:off x="676452" y="556251"/>
            <a:ext cx="8264863" cy="923330"/>
          </a:xfrm>
          <a:prstGeom prst="rect">
            <a:avLst/>
          </a:prstGeom>
        </p:spPr>
        <p:txBody>
          <a:bodyPr wrap="square" lIns="0" tIns="0" rIns="0" bIns="0" rtlCol="0" anchor="t">
            <a:spAutoFit/>
          </a:bodyPr>
          <a:lstStyle/>
          <a:p>
            <a:pPr algn="l">
              <a:spcBef>
                <a:spcPct val="0"/>
              </a:spcBef>
            </a:pPr>
            <a:r>
              <a:rPr lang="en-US" sz="3000" b="1">
                <a:solidFill>
                  <a:srgbClr val="262261"/>
                </a:solidFill>
                <a:latin typeface="Barlow Bold"/>
              </a:rPr>
              <a:t>Supreme Court decision does not impact the timing or availability of most programs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480363" y="685800"/>
            <a:ext cx="10220148" cy="923330"/>
          </a:xfrm>
          <a:prstGeom prst="rect">
            <a:avLst/>
          </a:prstGeom>
        </p:spPr>
        <p:txBody>
          <a:bodyPr lIns="0" tIns="0" rIns="0" bIns="0" rtlCol="0" anchor="t">
            <a:spAutoFit/>
          </a:bodyPr>
          <a:lstStyle/>
          <a:p>
            <a:pPr algn="l">
              <a:lnSpc>
                <a:spcPts val="3600"/>
              </a:lnSpc>
              <a:spcBef>
                <a:spcPct val="0"/>
              </a:spcBef>
            </a:pPr>
            <a:r>
              <a:rPr lang="en-US" sz="3000" b="1">
                <a:solidFill>
                  <a:srgbClr val="262261"/>
                </a:solidFill>
                <a:latin typeface="Barlow Bold"/>
              </a:rPr>
              <a:t>12-Month On Ramp for Repayment</a:t>
            </a:r>
          </a:p>
          <a:p>
            <a:pPr algn="l">
              <a:lnSpc>
                <a:spcPts val="3600"/>
              </a:lnSpc>
              <a:spcBef>
                <a:spcPct val="0"/>
              </a:spcBef>
            </a:pPr>
            <a:endParaRPr lang="en-US" sz="3000">
              <a:solidFill>
                <a:srgbClr val="262261"/>
              </a:solidFill>
              <a:latin typeface="Barlow Bold"/>
            </a:endParaRPr>
          </a:p>
        </p:txBody>
      </p:sp>
      <p:sp>
        <p:nvSpPr>
          <p:cNvPr id="5" name="TextBox 5"/>
          <p:cNvSpPr txBox="1"/>
          <p:nvPr/>
        </p:nvSpPr>
        <p:spPr>
          <a:xfrm>
            <a:off x="1226878" y="214798"/>
            <a:ext cx="1015846" cy="1895712"/>
          </a:xfrm>
          <a:prstGeom prst="rect">
            <a:avLst/>
          </a:prstGeom>
        </p:spPr>
        <p:txBody>
          <a:bodyPr lIns="0" tIns="0" rIns="0" bIns="0" rtlCol="0" anchor="t">
            <a:spAutoFit/>
          </a:bodyPr>
          <a:lstStyle/>
          <a:p>
            <a:pPr>
              <a:lnSpc>
                <a:spcPts val="16182"/>
              </a:lnSpc>
            </a:pPr>
            <a:r>
              <a:rPr lang="en-US" sz="11559">
                <a:solidFill>
                  <a:srgbClr val="FFFFFF"/>
                </a:solidFill>
                <a:latin typeface="Barlow Heavy"/>
              </a:rPr>
              <a:t>5</a:t>
            </a:r>
          </a:p>
        </p:txBody>
      </p:sp>
      <p:sp>
        <p:nvSpPr>
          <p:cNvPr id="6" name="Freeform 6"/>
          <p:cNvSpPr/>
          <p:nvPr/>
        </p:nvSpPr>
        <p:spPr>
          <a:xfrm>
            <a:off x="0" y="685800"/>
            <a:ext cx="2242725" cy="680905"/>
          </a:xfrm>
          <a:custGeom>
            <a:avLst/>
            <a:gdLst/>
            <a:ahLst/>
            <a:cxnLst/>
            <a:rect l="l" t="t" r="r" b="b"/>
            <a:pathLst>
              <a:path w="4025057" h="1021358">
                <a:moveTo>
                  <a:pt x="0" y="0"/>
                </a:moveTo>
                <a:lnTo>
                  <a:pt x="4025056" y="0"/>
                </a:lnTo>
                <a:lnTo>
                  <a:pt x="4025056" y="1021358"/>
                </a:lnTo>
                <a:lnTo>
                  <a:pt x="0" y="10213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2">
            <a:extLst>
              <a:ext uri="{FF2B5EF4-FFF2-40B4-BE49-F238E27FC236}">
                <a16:creationId xmlns:a16="http://schemas.microsoft.com/office/drawing/2014/main" id="{4DE4C90B-79FC-07BD-C069-1936A16198B1}"/>
              </a:ext>
            </a:extLst>
          </p:cNvPr>
          <p:cNvSpPr txBox="1"/>
          <p:nvPr/>
        </p:nvSpPr>
        <p:spPr>
          <a:xfrm>
            <a:off x="269725" y="1716766"/>
            <a:ext cx="11651528" cy="3937616"/>
          </a:xfrm>
          <a:prstGeom prst="rect">
            <a:avLst/>
          </a:prstGeom>
        </p:spPr>
        <p:txBody>
          <a:bodyPr wrap="square" lIns="0" tIns="0" rIns="0" bIns="0" rtlCol="0" anchor="t">
            <a:spAutoFit/>
          </a:bodyPr>
          <a:lstStyle/>
          <a:p>
            <a:pPr marL="388620" lvl="1" indent="-194310">
              <a:lnSpc>
                <a:spcPts val="3060"/>
              </a:lnSpc>
              <a:buFont typeface="Arial"/>
              <a:buChar char="•"/>
            </a:pPr>
            <a:r>
              <a:rPr lang="en-US" sz="2400" spc="-54">
                <a:solidFill>
                  <a:srgbClr val="404040"/>
                </a:solidFill>
                <a:latin typeface="Barlow"/>
              </a:rPr>
              <a:t>U.S. DOE announced a 12-month “On-Ramp” period for repayment. </a:t>
            </a:r>
          </a:p>
          <a:p>
            <a:pPr marL="388620" lvl="1" indent="-194310">
              <a:lnSpc>
                <a:spcPts val="3060"/>
              </a:lnSpc>
              <a:buFont typeface="Arial"/>
              <a:buChar char="•"/>
            </a:pPr>
            <a:r>
              <a:rPr lang="en-US" sz="2400" spc="-54">
                <a:solidFill>
                  <a:srgbClr val="404040"/>
                </a:solidFill>
                <a:latin typeface="Barlow"/>
              </a:rPr>
              <a:t>Interest began accruing September 1, 2023 </a:t>
            </a:r>
            <a:r>
              <a:rPr lang="en-US" sz="2400" spc="-54" baseline="30000">
                <a:solidFill>
                  <a:srgbClr val="404040"/>
                </a:solidFill>
                <a:latin typeface="Barlow"/>
              </a:rPr>
              <a:t> </a:t>
            </a:r>
            <a:r>
              <a:rPr lang="en-US" sz="2400" spc="-54">
                <a:solidFill>
                  <a:srgbClr val="404040"/>
                </a:solidFill>
                <a:latin typeface="Barlow"/>
              </a:rPr>
              <a:t>and payment resumption occurred October 1, 2023.</a:t>
            </a:r>
            <a:endParaRPr lang="en-US" sz="2400" spc="-54" baseline="30000">
              <a:solidFill>
                <a:srgbClr val="404040"/>
              </a:solidFill>
              <a:latin typeface="Barlow"/>
            </a:endParaRPr>
          </a:p>
          <a:p>
            <a:pPr marL="388620" lvl="1" indent="-194310">
              <a:lnSpc>
                <a:spcPts val="3060"/>
              </a:lnSpc>
              <a:buFont typeface="Arial"/>
              <a:buChar char="•"/>
            </a:pPr>
            <a:r>
              <a:rPr lang="en-US" sz="2400" spc="-54">
                <a:solidFill>
                  <a:srgbClr val="404040"/>
                </a:solidFill>
                <a:latin typeface="Barlow"/>
              </a:rPr>
              <a:t>Missed, late or partial payments will not be reported to credit agencies or cause loans to go into default until at least September 30, 2024. </a:t>
            </a:r>
          </a:p>
          <a:p>
            <a:pPr marL="388620" lvl="1" indent="-194310">
              <a:lnSpc>
                <a:spcPts val="3060"/>
              </a:lnSpc>
              <a:buFont typeface="Arial"/>
              <a:buChar char="•"/>
            </a:pPr>
            <a:r>
              <a:rPr lang="en-US" sz="2400" spc="-54">
                <a:solidFill>
                  <a:srgbClr val="404040"/>
                </a:solidFill>
                <a:latin typeface="Barlow"/>
              </a:rPr>
              <a:t>Missed payments during this period will </a:t>
            </a:r>
            <a:r>
              <a:rPr lang="en-US" sz="2400" b="1" spc="-54">
                <a:solidFill>
                  <a:srgbClr val="404040"/>
                </a:solidFill>
                <a:latin typeface="Barlow"/>
              </a:rPr>
              <a:t>not </a:t>
            </a:r>
            <a:r>
              <a:rPr lang="en-US" sz="2400" spc="-54">
                <a:solidFill>
                  <a:srgbClr val="404040"/>
                </a:solidFill>
                <a:latin typeface="Barlow"/>
              </a:rPr>
              <a:t>qualify for Public Service Loan Forgiveness (PSLF) or Income Driven Repayment Forgiveness (IDRF). </a:t>
            </a:r>
          </a:p>
          <a:p>
            <a:pPr marL="388620" lvl="1" indent="-194310">
              <a:lnSpc>
                <a:spcPts val="3060"/>
              </a:lnSpc>
              <a:buFont typeface="Arial"/>
              <a:buChar char="•"/>
            </a:pPr>
            <a:r>
              <a:rPr lang="en-US" sz="2400" spc="-54">
                <a:solidFill>
                  <a:srgbClr val="404040"/>
                </a:solidFill>
                <a:latin typeface="Barlow"/>
              </a:rPr>
              <a:t>Those enrolled in IDR plans prior to COVID should have remained enrolled in their plan at the rate they were paying previously. Such borrowers will not be required to recertify with a new income until November 1, 2024.*</a:t>
            </a:r>
          </a:p>
        </p:txBody>
      </p:sp>
    </p:spTree>
    <p:extLst>
      <p:ext uri="{BB962C8B-B14F-4D97-AF65-F5344CB8AC3E}">
        <p14:creationId xmlns:p14="http://schemas.microsoft.com/office/powerpoint/2010/main" val="1052874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1863070" cy="6428105"/>
          </a:xfrm>
          <a:custGeom>
            <a:avLst/>
            <a:gdLst/>
            <a:ahLst/>
            <a:cxnLst/>
            <a:rect l="l" t="t" r="r" b="b"/>
            <a:pathLst>
              <a:path w="17794605" h="9642157">
                <a:moveTo>
                  <a:pt x="0" y="0"/>
                </a:moveTo>
                <a:lnTo>
                  <a:pt x="17794605" y="0"/>
                </a:lnTo>
                <a:lnTo>
                  <a:pt x="17794605" y="9642157"/>
                </a:lnTo>
                <a:lnTo>
                  <a:pt x="0" y="96421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630428" y="1777103"/>
            <a:ext cx="8284973" cy="2423740"/>
          </a:xfrm>
          <a:prstGeom prst="rect">
            <a:avLst/>
          </a:prstGeom>
        </p:spPr>
        <p:txBody>
          <a:bodyPr lIns="0" tIns="0" rIns="0" bIns="0" rtlCol="0" anchor="t">
            <a:spAutoFit/>
          </a:bodyPr>
          <a:lstStyle/>
          <a:p>
            <a:pPr algn="l">
              <a:lnSpc>
                <a:spcPts val="6340"/>
              </a:lnSpc>
            </a:pPr>
            <a:r>
              <a:rPr lang="en-US" sz="6600" b="1">
                <a:solidFill>
                  <a:srgbClr val="24205F"/>
                </a:solidFill>
                <a:latin typeface="Barlow Bold"/>
              </a:rPr>
              <a:t>Three Strategies for Tackling Student Debt: What’s yours? </a:t>
            </a:r>
          </a:p>
        </p:txBody>
      </p:sp>
      <p:sp>
        <p:nvSpPr>
          <p:cNvPr id="4" name="Freeform 4"/>
          <p:cNvSpPr/>
          <p:nvPr/>
        </p:nvSpPr>
        <p:spPr>
          <a:xfrm>
            <a:off x="9000928" y="1637403"/>
            <a:ext cx="2297430" cy="2743200"/>
          </a:xfrm>
          <a:custGeom>
            <a:avLst/>
            <a:gdLst/>
            <a:ahLst/>
            <a:cxnLst/>
            <a:rect l="l" t="t" r="r" b="b"/>
            <a:pathLst>
              <a:path w="3446145" h="4114800">
                <a:moveTo>
                  <a:pt x="0" y="0"/>
                </a:moveTo>
                <a:lnTo>
                  <a:pt x="3446145" y="0"/>
                </a:lnTo>
                <a:lnTo>
                  <a:pt x="344614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4">
            <a:extLst>
              <a:ext uri="{FF2B5EF4-FFF2-40B4-BE49-F238E27FC236}">
                <a16:creationId xmlns:a16="http://schemas.microsoft.com/office/drawing/2014/main" id="{2B848475-94BA-2F21-D93D-0AA107D6377D}"/>
              </a:ext>
            </a:extLst>
          </p:cNvPr>
          <p:cNvSpPr txBox="1"/>
          <p:nvPr/>
        </p:nvSpPr>
        <p:spPr>
          <a:xfrm>
            <a:off x="127819" y="6282813"/>
            <a:ext cx="11863070" cy="923330"/>
          </a:xfrm>
          <a:prstGeom prst="rect">
            <a:avLst/>
          </a:prstGeom>
          <a:noFill/>
        </p:spPr>
        <p:txBody>
          <a:bodyPr wrap="square" rtlCol="0">
            <a:spAutoFit/>
          </a:bodyPr>
          <a:lstStyle/>
          <a:p>
            <a:pPr algn="l"/>
            <a:r>
              <a:rPr lang="en-US" spc="-50" dirty="0">
                <a:solidFill>
                  <a:schemeClr val="tx1"/>
                </a:solidFill>
              </a:rPr>
              <a:t>**this PowerPoint is not intended for use as case-specific legal advice; consult a professional with any questions before you act! </a:t>
            </a:r>
            <a:endParaRPr lang="en-US" spc="-10" dirty="0">
              <a:solidFill>
                <a:schemeClr val="tx1"/>
              </a:solidFill>
              <a:latin typeface="Barlow"/>
            </a:endParaRP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22370" y="1598975"/>
            <a:ext cx="3810879" cy="1231106"/>
          </a:xfrm>
          <a:prstGeom prst="rect">
            <a:avLst/>
          </a:prstGeom>
        </p:spPr>
        <p:txBody>
          <a:bodyPr lIns="0" tIns="0" rIns="0" bIns="0" rtlCol="0" anchor="t">
            <a:spAutoFit/>
          </a:bodyPr>
          <a:lstStyle/>
          <a:p>
            <a:pPr algn="l">
              <a:lnSpc>
                <a:spcPts val="4752"/>
              </a:lnSpc>
              <a:spcBef>
                <a:spcPct val="0"/>
              </a:spcBef>
            </a:pPr>
            <a:r>
              <a:rPr lang="en-US" sz="4400" b="1" spc="-241">
                <a:solidFill>
                  <a:srgbClr val="262261"/>
                </a:solidFill>
                <a:latin typeface="Barlow Bold"/>
              </a:rPr>
              <a:t>What's your strategy? </a:t>
            </a:r>
          </a:p>
        </p:txBody>
      </p:sp>
      <p:sp>
        <p:nvSpPr>
          <p:cNvPr id="4" name="Freeform 4"/>
          <p:cNvSpPr/>
          <p:nvPr/>
        </p:nvSpPr>
        <p:spPr>
          <a:xfrm>
            <a:off x="685801" y="5202546"/>
            <a:ext cx="1108751" cy="969654"/>
          </a:xfrm>
          <a:custGeom>
            <a:avLst/>
            <a:gdLst/>
            <a:ahLst/>
            <a:cxnLst/>
            <a:rect l="l" t="t" r="r" b="b"/>
            <a:pathLst>
              <a:path w="1663127" h="1454481">
                <a:moveTo>
                  <a:pt x="0" y="0"/>
                </a:moveTo>
                <a:lnTo>
                  <a:pt x="1663127" y="0"/>
                </a:lnTo>
                <a:lnTo>
                  <a:pt x="1663127" y="1454481"/>
                </a:lnTo>
                <a:lnTo>
                  <a:pt x="0" y="14544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TextBox 5"/>
          <p:cNvSpPr txBox="1"/>
          <p:nvPr/>
        </p:nvSpPr>
        <p:spPr>
          <a:xfrm>
            <a:off x="2274991" y="4959350"/>
            <a:ext cx="1581439" cy="1218282"/>
          </a:xfrm>
          <a:prstGeom prst="rect">
            <a:avLst/>
          </a:prstGeom>
        </p:spPr>
        <p:txBody>
          <a:bodyPr lIns="0" tIns="0" rIns="0" bIns="0" rtlCol="0" anchor="t">
            <a:spAutoFit/>
          </a:bodyPr>
          <a:lstStyle/>
          <a:p>
            <a:pPr algn="l">
              <a:lnSpc>
                <a:spcPts val="1919"/>
              </a:lnSpc>
            </a:pPr>
            <a:r>
              <a:rPr lang="en-US" sz="1600" spc="-55">
                <a:solidFill>
                  <a:srgbClr val="404040"/>
                </a:solidFill>
                <a:latin typeface="Barlow Bold"/>
              </a:rPr>
              <a:t>Did you know? </a:t>
            </a:r>
            <a:r>
              <a:rPr lang="en-US" sz="1600" spc="-55">
                <a:solidFill>
                  <a:srgbClr val="404040"/>
                </a:solidFill>
                <a:latin typeface="Barlow"/>
              </a:rPr>
              <a:t>Some repayment strategies do not involve repaying the entire balance? </a:t>
            </a:r>
          </a:p>
        </p:txBody>
      </p:sp>
      <p:graphicFrame>
        <p:nvGraphicFramePr>
          <p:cNvPr id="7" name="Table 2">
            <a:extLst>
              <a:ext uri="{FF2B5EF4-FFF2-40B4-BE49-F238E27FC236}">
                <a16:creationId xmlns:a16="http://schemas.microsoft.com/office/drawing/2014/main" id="{2FEFF3B2-1392-6256-9110-284B01833B6E}"/>
              </a:ext>
            </a:extLst>
          </p:cNvPr>
          <p:cNvGraphicFramePr>
            <a:graphicFrameLocks noGrp="1"/>
          </p:cNvGraphicFramePr>
          <p:nvPr/>
        </p:nvGraphicFramePr>
        <p:xfrm>
          <a:off x="4419600" y="533307"/>
          <a:ext cx="7011028" cy="5974268"/>
        </p:xfrm>
        <a:graphic>
          <a:graphicData uri="http://schemas.openxmlformats.org/drawingml/2006/table">
            <a:tbl>
              <a:tblPr/>
              <a:tblGrid>
                <a:gridCol w="3505514">
                  <a:extLst>
                    <a:ext uri="{9D8B030D-6E8A-4147-A177-3AD203B41FA5}">
                      <a16:colId xmlns:a16="http://schemas.microsoft.com/office/drawing/2014/main" val="20000"/>
                    </a:ext>
                  </a:extLst>
                </a:gridCol>
                <a:gridCol w="3505514">
                  <a:extLst>
                    <a:ext uri="{9D8B030D-6E8A-4147-A177-3AD203B41FA5}">
                      <a16:colId xmlns:a16="http://schemas.microsoft.com/office/drawing/2014/main" val="20001"/>
                    </a:ext>
                  </a:extLst>
                </a:gridCol>
              </a:tblGrid>
              <a:tr h="488978">
                <a:tc>
                  <a:txBody>
                    <a:bodyPr/>
                    <a:lstStyle/>
                    <a:p>
                      <a:pPr algn="l">
                        <a:lnSpc>
                          <a:spcPct val="100000"/>
                        </a:lnSpc>
                        <a:defRPr/>
                      </a:pPr>
                      <a:r>
                        <a:rPr lang="en-US" sz="1200" b="1">
                          <a:solidFill>
                            <a:srgbClr val="FFFFFF"/>
                          </a:solidFill>
                          <a:latin typeface="Barlow" panose="00000500000000000000" pitchFamily="2" charset="0"/>
                        </a:rPr>
                        <a:t>Strategy</a:t>
                      </a:r>
                      <a:endParaRPr lang="en-US" sz="1200" b="1">
                        <a:latin typeface="Barlow" panose="00000500000000000000" pitchFamily="2" charset="0"/>
                      </a:endParaRPr>
                    </a:p>
                  </a:txBody>
                  <a:tcPr marL="91255" marR="91255" marT="91255" marB="91255" anchor="ctr">
                    <a:lnL w="28575" cap="flat" cmpd="sng" algn="ctr">
                      <a:solidFill>
                        <a:srgbClr val="D1D3D4"/>
                      </a:solidFill>
                      <a:prstDash val="solid"/>
                      <a:round/>
                      <a:headEnd type="none" w="med" len="med"/>
                      <a:tailEnd type="none" w="med" len="med"/>
                    </a:lnL>
                    <a:lnR w="28575" cap="flat" cmpd="sng" algn="ctr">
                      <a:solidFill>
                        <a:srgbClr val="D1D3D4"/>
                      </a:solidFill>
                      <a:prstDash val="solid"/>
                      <a:round/>
                      <a:headEnd type="none" w="med" len="med"/>
                      <a:tailEnd type="none" w="med" len="med"/>
                    </a:lnR>
                    <a:lnT w="28575" cap="flat" cmpd="sng" algn="ctr">
                      <a:solidFill>
                        <a:srgbClr val="D1D3D4"/>
                      </a:solidFill>
                      <a:prstDash val="solid"/>
                      <a:round/>
                      <a:headEnd type="none" w="med" len="med"/>
                      <a:tailEnd type="none" w="med" len="med"/>
                    </a:lnT>
                    <a:lnB w="28575" cap="flat" cmpd="sng" algn="ctr">
                      <a:solidFill>
                        <a:srgbClr val="D1D3D4"/>
                      </a:solidFill>
                      <a:prstDash val="solid"/>
                      <a:round/>
                      <a:headEnd type="none" w="med" len="med"/>
                      <a:tailEnd type="none" w="med" len="med"/>
                    </a:lnB>
                    <a:solidFill>
                      <a:srgbClr val="32A242"/>
                    </a:solidFill>
                  </a:tcPr>
                </a:tc>
                <a:tc>
                  <a:txBody>
                    <a:bodyPr/>
                    <a:lstStyle/>
                    <a:p>
                      <a:pPr algn="l">
                        <a:lnSpc>
                          <a:spcPct val="100000"/>
                        </a:lnSpc>
                        <a:defRPr/>
                      </a:pPr>
                      <a:r>
                        <a:rPr lang="en-US" sz="1200" b="1">
                          <a:solidFill>
                            <a:srgbClr val="FFFFFF"/>
                          </a:solidFill>
                          <a:latin typeface="Barlow" panose="00000500000000000000" pitchFamily="2" charset="0"/>
                        </a:rPr>
                        <a:t>Description</a:t>
                      </a:r>
                      <a:endParaRPr lang="en-US" sz="1200" b="1">
                        <a:latin typeface="Barlow" panose="00000500000000000000" pitchFamily="2" charset="0"/>
                      </a:endParaRPr>
                    </a:p>
                  </a:txBody>
                  <a:tcPr marL="91255" marR="91255" marT="91255" marB="91255" anchor="ctr">
                    <a:lnL w="28575" cap="flat" cmpd="sng" algn="ctr">
                      <a:solidFill>
                        <a:srgbClr val="D1D3D4"/>
                      </a:solidFill>
                      <a:prstDash val="solid"/>
                      <a:round/>
                      <a:headEnd type="none" w="med" len="med"/>
                      <a:tailEnd type="none" w="med" len="med"/>
                    </a:lnL>
                    <a:lnR w="28575" cap="flat" cmpd="sng" algn="ctr">
                      <a:solidFill>
                        <a:srgbClr val="D1D3D4"/>
                      </a:solidFill>
                      <a:prstDash val="solid"/>
                      <a:round/>
                      <a:headEnd type="none" w="med" len="med"/>
                      <a:tailEnd type="none" w="med" len="med"/>
                    </a:lnR>
                    <a:lnT w="28575" cap="flat" cmpd="sng" algn="ctr">
                      <a:solidFill>
                        <a:srgbClr val="D1D3D4"/>
                      </a:solidFill>
                      <a:prstDash val="solid"/>
                      <a:round/>
                      <a:headEnd type="none" w="med" len="med"/>
                      <a:tailEnd type="none" w="med" len="med"/>
                    </a:lnT>
                    <a:lnB w="28575" cap="flat" cmpd="sng" algn="ctr">
                      <a:solidFill>
                        <a:srgbClr val="D1D3D4"/>
                      </a:solidFill>
                      <a:prstDash val="solid"/>
                      <a:round/>
                      <a:headEnd type="none" w="med" len="med"/>
                      <a:tailEnd type="none" w="med" len="med"/>
                    </a:lnB>
                    <a:solidFill>
                      <a:srgbClr val="32A242"/>
                    </a:solidFill>
                  </a:tcPr>
                </a:tc>
                <a:extLst>
                  <a:ext uri="{0D108BD9-81ED-4DB2-BD59-A6C34878D82A}">
                    <a16:rowId xmlns:a16="http://schemas.microsoft.com/office/drawing/2014/main" val="10000"/>
                  </a:ext>
                </a:extLst>
              </a:tr>
              <a:tr h="1462669">
                <a:tc>
                  <a:txBody>
                    <a:bodyPr/>
                    <a:lstStyle/>
                    <a:p>
                      <a:pPr algn="l">
                        <a:lnSpc>
                          <a:spcPct val="100000"/>
                        </a:lnSpc>
                        <a:defRPr/>
                      </a:pPr>
                      <a:r>
                        <a:rPr lang="en-US" sz="1200" b="1">
                          <a:solidFill>
                            <a:srgbClr val="404040"/>
                          </a:solidFill>
                          <a:latin typeface="Barlow" panose="00000500000000000000" pitchFamily="2" charset="0"/>
                        </a:rPr>
                        <a:t>Pay debt in full as quickly as possible</a:t>
                      </a:r>
                      <a:endParaRPr lang="en-US" sz="1200" b="1">
                        <a:latin typeface="Barlow" panose="00000500000000000000" pitchFamily="2" charset="0"/>
                      </a:endParaRPr>
                    </a:p>
                  </a:txBody>
                  <a:tcPr marL="91255" marR="91255" marT="91255" marB="91255" anchor="ctr">
                    <a:lnL w="28575" cap="flat" cmpd="sng" algn="ctr">
                      <a:solidFill>
                        <a:srgbClr val="D1D3D4"/>
                      </a:solidFill>
                      <a:prstDash val="solid"/>
                      <a:round/>
                      <a:headEnd type="none" w="med" len="med"/>
                      <a:tailEnd type="none" w="med" len="med"/>
                    </a:lnL>
                    <a:lnR w="28575" cap="flat" cmpd="sng" algn="ctr">
                      <a:solidFill>
                        <a:srgbClr val="D1D3D4"/>
                      </a:solidFill>
                      <a:prstDash val="solid"/>
                      <a:round/>
                      <a:headEnd type="none" w="med" len="med"/>
                      <a:tailEnd type="none" w="med" len="med"/>
                    </a:lnR>
                    <a:lnT w="28575" cap="flat" cmpd="sng" algn="ctr">
                      <a:solidFill>
                        <a:srgbClr val="D1D3D4"/>
                      </a:solidFill>
                      <a:prstDash val="solid"/>
                      <a:round/>
                      <a:headEnd type="none" w="med" len="med"/>
                      <a:tailEnd type="none" w="med" len="med"/>
                    </a:lnT>
                    <a:lnB w="28575" cap="flat" cmpd="sng" algn="ctr">
                      <a:solidFill>
                        <a:srgbClr val="D1D3D4"/>
                      </a:solidFill>
                      <a:prstDash val="solid"/>
                      <a:round/>
                      <a:headEnd type="none" w="med" len="med"/>
                      <a:tailEnd type="none" w="med" len="med"/>
                    </a:lnB>
                    <a:solidFill>
                      <a:srgbClr val="D8ECDB"/>
                    </a:solidFill>
                  </a:tcPr>
                </a:tc>
                <a:tc>
                  <a:txBody>
                    <a:bodyPr/>
                    <a:lstStyle/>
                    <a:p>
                      <a:pPr marL="453390" lvl="1" indent="-226695" algn="l">
                        <a:lnSpc>
                          <a:spcPct val="100000"/>
                        </a:lnSpc>
                        <a:buFont typeface="Arial"/>
                        <a:buChar char="•"/>
                        <a:defRPr/>
                      </a:pPr>
                      <a:r>
                        <a:rPr lang="en-US" sz="1200">
                          <a:solidFill>
                            <a:srgbClr val="404040"/>
                          </a:solidFill>
                          <a:latin typeface="Barlow" panose="00000500000000000000" pitchFamily="2" charset="0"/>
                        </a:rPr>
                        <a:t>This strategy is suitable for borrowers with low loan balances or high income relative to their balance. </a:t>
                      </a:r>
                      <a:endParaRPr lang="en-US" sz="1200">
                        <a:latin typeface="Barlow" panose="00000500000000000000" pitchFamily="2" charset="0"/>
                      </a:endParaRPr>
                    </a:p>
                    <a:p>
                      <a:pPr algn="l">
                        <a:lnSpc>
                          <a:spcPct val="100000"/>
                        </a:lnSpc>
                      </a:pPr>
                      <a:endParaRPr lang="en-US" sz="1200">
                        <a:latin typeface="Barlow" panose="00000500000000000000" pitchFamily="2" charset="0"/>
                      </a:endParaRPr>
                    </a:p>
                    <a:p>
                      <a:pPr marL="453390" lvl="1" indent="-226695" algn="l">
                        <a:lnSpc>
                          <a:spcPct val="100000"/>
                        </a:lnSpc>
                        <a:buFont typeface="Arial"/>
                        <a:buChar char="•"/>
                      </a:pPr>
                      <a:r>
                        <a:rPr lang="en-US" sz="1200">
                          <a:solidFill>
                            <a:srgbClr val="404040"/>
                          </a:solidFill>
                          <a:latin typeface="Barlow" panose="00000500000000000000" pitchFamily="2" charset="0"/>
                        </a:rPr>
                        <a:t>They have the option to make lump sum payments or pay more than the required amount, regardless of the repayment plan.</a:t>
                      </a:r>
                    </a:p>
                  </a:txBody>
                  <a:tcPr marL="91255" marR="91255" marT="91255" marB="91255" anchor="ctr">
                    <a:lnL w="28575" cap="flat" cmpd="sng" algn="ctr">
                      <a:solidFill>
                        <a:srgbClr val="D1D3D4"/>
                      </a:solidFill>
                      <a:prstDash val="solid"/>
                      <a:round/>
                      <a:headEnd type="none" w="med" len="med"/>
                      <a:tailEnd type="none" w="med" len="med"/>
                    </a:lnL>
                    <a:lnR w="28575" cap="flat" cmpd="sng" algn="ctr">
                      <a:solidFill>
                        <a:srgbClr val="D1D3D4"/>
                      </a:solidFill>
                      <a:prstDash val="solid"/>
                      <a:round/>
                      <a:headEnd type="none" w="med" len="med"/>
                      <a:tailEnd type="none" w="med" len="med"/>
                    </a:lnR>
                    <a:lnT w="28575" cap="flat" cmpd="sng" algn="ctr">
                      <a:solidFill>
                        <a:srgbClr val="D1D3D4"/>
                      </a:solidFill>
                      <a:prstDash val="solid"/>
                      <a:round/>
                      <a:headEnd type="none" w="med" len="med"/>
                      <a:tailEnd type="none" w="med" len="med"/>
                    </a:lnT>
                    <a:lnB w="28575" cap="flat" cmpd="sng" algn="ctr">
                      <a:solidFill>
                        <a:srgbClr val="D1D3D4"/>
                      </a:solidFill>
                      <a:prstDash val="solid"/>
                      <a:round/>
                      <a:headEnd type="none" w="med" len="med"/>
                      <a:tailEnd type="none" w="med" len="med"/>
                    </a:lnB>
                    <a:solidFill>
                      <a:srgbClr val="D8ECDB"/>
                    </a:solidFill>
                  </a:tcPr>
                </a:tc>
                <a:extLst>
                  <a:ext uri="{0D108BD9-81ED-4DB2-BD59-A6C34878D82A}">
                    <a16:rowId xmlns:a16="http://schemas.microsoft.com/office/drawing/2014/main" val="10001"/>
                  </a:ext>
                </a:extLst>
              </a:tr>
              <a:tr h="1828429">
                <a:tc>
                  <a:txBody>
                    <a:bodyPr/>
                    <a:lstStyle/>
                    <a:p>
                      <a:pPr algn="l">
                        <a:lnSpc>
                          <a:spcPct val="100000"/>
                        </a:lnSpc>
                        <a:defRPr/>
                      </a:pPr>
                      <a:r>
                        <a:rPr lang="en-US" sz="1200" b="1">
                          <a:solidFill>
                            <a:srgbClr val="404040"/>
                          </a:solidFill>
                          <a:latin typeface="Barlow" panose="00000500000000000000" pitchFamily="2" charset="0"/>
                        </a:rPr>
                        <a:t>Pay minimum required and pursue forgiveness, if eligible</a:t>
                      </a:r>
                      <a:endParaRPr lang="en-US" sz="1200" b="1">
                        <a:latin typeface="Barlow" panose="00000500000000000000" pitchFamily="2" charset="0"/>
                      </a:endParaRPr>
                    </a:p>
                  </a:txBody>
                  <a:tcPr marL="91255" marR="91255" marT="91255" marB="91255" anchor="ctr">
                    <a:lnL w="28575" cap="flat" cmpd="sng" algn="ctr">
                      <a:solidFill>
                        <a:srgbClr val="D1D3D4"/>
                      </a:solidFill>
                      <a:prstDash val="solid"/>
                      <a:round/>
                      <a:headEnd type="none" w="med" len="med"/>
                      <a:tailEnd type="none" w="med" len="med"/>
                    </a:lnL>
                    <a:lnR w="28575" cap="flat" cmpd="sng" algn="ctr">
                      <a:solidFill>
                        <a:srgbClr val="D1D3D4"/>
                      </a:solidFill>
                      <a:prstDash val="solid"/>
                      <a:round/>
                      <a:headEnd type="none" w="med" len="med"/>
                      <a:tailEnd type="none" w="med" len="med"/>
                    </a:lnR>
                    <a:lnT w="28575" cap="flat" cmpd="sng" algn="ctr">
                      <a:solidFill>
                        <a:srgbClr val="D1D3D4"/>
                      </a:solidFill>
                      <a:prstDash val="solid"/>
                      <a:round/>
                      <a:headEnd type="none" w="med" len="med"/>
                      <a:tailEnd type="none" w="med" len="med"/>
                    </a:lnT>
                    <a:lnB w="28575" cap="flat" cmpd="sng" algn="ctr">
                      <a:solidFill>
                        <a:srgbClr val="D1D3D4"/>
                      </a:solidFill>
                      <a:prstDash val="solid"/>
                      <a:round/>
                      <a:headEnd type="none" w="med" len="med"/>
                      <a:tailEnd type="none" w="med" len="med"/>
                    </a:lnB>
                  </a:tcPr>
                </a:tc>
                <a:tc>
                  <a:txBody>
                    <a:bodyPr/>
                    <a:lstStyle/>
                    <a:p>
                      <a:pPr marL="453390" lvl="1" indent="-226695" algn="l">
                        <a:lnSpc>
                          <a:spcPct val="100000"/>
                        </a:lnSpc>
                        <a:buFont typeface="Arial"/>
                        <a:buChar char="•"/>
                        <a:defRPr/>
                      </a:pPr>
                      <a:r>
                        <a:rPr lang="en-US" sz="1200">
                          <a:solidFill>
                            <a:srgbClr val="404040"/>
                          </a:solidFill>
                          <a:latin typeface="Barlow" panose="00000500000000000000" pitchFamily="2" charset="0"/>
                        </a:rPr>
                        <a:t>Borrowers with high balances or low to moderate income compared to their debt can opt for this strategy. </a:t>
                      </a:r>
                      <a:endParaRPr lang="en-US" sz="1200">
                        <a:latin typeface="Barlow" panose="00000500000000000000" pitchFamily="2" charset="0"/>
                      </a:endParaRPr>
                    </a:p>
                    <a:p>
                      <a:pPr algn="l">
                        <a:lnSpc>
                          <a:spcPct val="100000"/>
                        </a:lnSpc>
                      </a:pPr>
                      <a:endParaRPr lang="en-US" sz="1200">
                        <a:latin typeface="Barlow" panose="00000500000000000000" pitchFamily="2" charset="0"/>
                      </a:endParaRPr>
                    </a:p>
                    <a:p>
                      <a:pPr marL="453390" lvl="1" indent="-226695" algn="l">
                        <a:lnSpc>
                          <a:spcPct val="100000"/>
                        </a:lnSpc>
                        <a:buFont typeface="Arial"/>
                        <a:buChar char="•"/>
                      </a:pPr>
                      <a:r>
                        <a:rPr lang="en-US" sz="1200">
                          <a:solidFill>
                            <a:srgbClr val="404040"/>
                          </a:solidFill>
                          <a:latin typeface="Barlow" panose="00000500000000000000" pitchFamily="2" charset="0"/>
                        </a:rPr>
                        <a:t>They make the minimum required payment until they become eligible for forgiveness. </a:t>
                      </a:r>
                    </a:p>
                    <a:p>
                      <a:pPr algn="l">
                        <a:lnSpc>
                          <a:spcPct val="100000"/>
                        </a:lnSpc>
                      </a:pPr>
                      <a:endParaRPr lang="en-US" sz="1200">
                        <a:solidFill>
                          <a:srgbClr val="404040"/>
                        </a:solidFill>
                        <a:latin typeface="Barlow" panose="00000500000000000000" pitchFamily="2" charset="0"/>
                      </a:endParaRPr>
                    </a:p>
                    <a:p>
                      <a:pPr marL="453390" lvl="1" indent="-226695" algn="l">
                        <a:lnSpc>
                          <a:spcPct val="100000"/>
                        </a:lnSpc>
                        <a:buFont typeface="Arial"/>
                        <a:buChar char="•"/>
                      </a:pPr>
                      <a:r>
                        <a:rPr lang="en-US" sz="1200">
                          <a:solidFill>
                            <a:srgbClr val="404040"/>
                          </a:solidFill>
                          <a:latin typeface="Barlow" panose="00000500000000000000" pitchFamily="2" charset="0"/>
                        </a:rPr>
                        <a:t>Making extra payments is not advisable if you expect to get forgiveness. </a:t>
                      </a:r>
                    </a:p>
                  </a:txBody>
                  <a:tcPr marL="91255" marR="91255" marT="91255" marB="91255" anchor="ctr">
                    <a:lnL w="28575" cap="flat" cmpd="sng" algn="ctr">
                      <a:solidFill>
                        <a:srgbClr val="D1D3D4"/>
                      </a:solidFill>
                      <a:prstDash val="solid"/>
                      <a:round/>
                      <a:headEnd type="none" w="med" len="med"/>
                      <a:tailEnd type="none" w="med" len="med"/>
                    </a:lnL>
                    <a:lnR w="28575" cap="flat" cmpd="sng" algn="ctr">
                      <a:solidFill>
                        <a:srgbClr val="D1D3D4"/>
                      </a:solidFill>
                      <a:prstDash val="solid"/>
                      <a:round/>
                      <a:headEnd type="none" w="med" len="med"/>
                      <a:tailEnd type="none" w="med" len="med"/>
                    </a:lnR>
                    <a:lnT w="28575" cap="flat" cmpd="sng" algn="ctr">
                      <a:solidFill>
                        <a:srgbClr val="D1D3D4"/>
                      </a:solidFill>
                      <a:prstDash val="solid"/>
                      <a:round/>
                      <a:headEnd type="none" w="med" len="med"/>
                      <a:tailEnd type="none" w="med" len="med"/>
                    </a:lnT>
                    <a:lnB w="28575"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10002"/>
                  </a:ext>
                </a:extLst>
              </a:tr>
              <a:tr h="2011309">
                <a:tc>
                  <a:txBody>
                    <a:bodyPr/>
                    <a:lstStyle/>
                    <a:p>
                      <a:pPr algn="l">
                        <a:lnSpc>
                          <a:spcPct val="100000"/>
                        </a:lnSpc>
                        <a:defRPr/>
                      </a:pPr>
                      <a:r>
                        <a:rPr lang="en-US" sz="1200" b="1">
                          <a:solidFill>
                            <a:srgbClr val="404040"/>
                          </a:solidFill>
                          <a:latin typeface="Barlow" panose="00000500000000000000" pitchFamily="2" charset="0"/>
                        </a:rPr>
                        <a:t>Pay minimum required until death do you part!</a:t>
                      </a:r>
                      <a:endParaRPr lang="en-US" sz="1200" b="1">
                        <a:latin typeface="Barlow" panose="00000500000000000000" pitchFamily="2" charset="0"/>
                      </a:endParaRPr>
                    </a:p>
                  </a:txBody>
                  <a:tcPr marL="91255" marR="91255" marT="91255" marB="91255" anchor="ctr">
                    <a:lnL w="28575" cap="flat" cmpd="sng" algn="ctr">
                      <a:solidFill>
                        <a:srgbClr val="D1D3D4"/>
                      </a:solidFill>
                      <a:prstDash val="solid"/>
                      <a:round/>
                      <a:headEnd type="none" w="med" len="med"/>
                      <a:tailEnd type="none" w="med" len="med"/>
                    </a:lnL>
                    <a:lnR w="28575" cap="flat" cmpd="sng" algn="ctr">
                      <a:solidFill>
                        <a:srgbClr val="D1D3D4"/>
                      </a:solidFill>
                      <a:prstDash val="solid"/>
                      <a:round/>
                      <a:headEnd type="none" w="med" len="med"/>
                      <a:tailEnd type="none" w="med" len="med"/>
                    </a:lnR>
                    <a:lnT w="28575" cap="flat" cmpd="sng" algn="ctr">
                      <a:solidFill>
                        <a:srgbClr val="D1D3D4"/>
                      </a:solidFill>
                      <a:prstDash val="solid"/>
                      <a:round/>
                      <a:headEnd type="none" w="med" len="med"/>
                      <a:tailEnd type="none" w="med" len="med"/>
                    </a:lnT>
                    <a:lnB w="28575" cap="flat" cmpd="sng" algn="ctr">
                      <a:solidFill>
                        <a:srgbClr val="D1D3D4"/>
                      </a:solidFill>
                      <a:prstDash val="solid"/>
                      <a:round/>
                      <a:headEnd type="none" w="med" len="med"/>
                      <a:tailEnd type="none" w="med" len="med"/>
                    </a:lnB>
                    <a:solidFill>
                      <a:srgbClr val="D8ECDB"/>
                    </a:solidFill>
                  </a:tcPr>
                </a:tc>
                <a:tc>
                  <a:txBody>
                    <a:bodyPr/>
                    <a:lstStyle/>
                    <a:p>
                      <a:pPr marL="453390" lvl="1" indent="-226695" algn="l">
                        <a:lnSpc>
                          <a:spcPct val="100000"/>
                        </a:lnSpc>
                        <a:buFont typeface="Arial"/>
                        <a:buChar char="•"/>
                        <a:defRPr/>
                      </a:pPr>
                      <a:r>
                        <a:rPr lang="en-US" sz="1200">
                          <a:solidFill>
                            <a:srgbClr val="404040"/>
                          </a:solidFill>
                          <a:latin typeface="Barlow" panose="00000500000000000000" pitchFamily="2" charset="0"/>
                        </a:rPr>
                        <a:t>If paying off your debt or pursuing forgiveness is not a feasible option,  consider paying the minimum required until you die.</a:t>
                      </a:r>
                      <a:endParaRPr lang="en-US" sz="1200">
                        <a:latin typeface="Barlow" panose="00000500000000000000" pitchFamily="2" charset="0"/>
                      </a:endParaRPr>
                    </a:p>
                    <a:p>
                      <a:pPr>
                        <a:lnSpc>
                          <a:spcPct val="100000"/>
                        </a:lnSpc>
                      </a:pPr>
                      <a:endParaRPr lang="en-US" sz="1200">
                        <a:latin typeface="Barlow" panose="00000500000000000000" pitchFamily="2" charset="0"/>
                      </a:endParaRPr>
                    </a:p>
                    <a:p>
                      <a:pPr marL="453390" lvl="1" indent="-226695">
                        <a:lnSpc>
                          <a:spcPct val="100000"/>
                        </a:lnSpc>
                        <a:buFont typeface="Arial"/>
                        <a:buChar char="•"/>
                      </a:pPr>
                      <a:r>
                        <a:rPr lang="en-US" sz="1200">
                          <a:solidFill>
                            <a:srgbClr val="404040"/>
                          </a:solidFill>
                          <a:latin typeface="Barlow" panose="00000500000000000000" pitchFamily="2" charset="0"/>
                        </a:rPr>
                        <a:t>This strategy is often chosen by older borrowers who cannot realistically repay their loans or achieve forgiveness.</a:t>
                      </a:r>
                    </a:p>
                    <a:p>
                      <a:pPr>
                        <a:lnSpc>
                          <a:spcPct val="100000"/>
                        </a:lnSpc>
                      </a:pPr>
                      <a:endParaRPr lang="en-US" sz="1200">
                        <a:solidFill>
                          <a:srgbClr val="404040"/>
                        </a:solidFill>
                        <a:latin typeface="Barlow" panose="00000500000000000000" pitchFamily="2" charset="0"/>
                      </a:endParaRPr>
                    </a:p>
                    <a:p>
                      <a:pPr marL="453390" lvl="1" indent="-226695" algn="l">
                        <a:lnSpc>
                          <a:spcPct val="100000"/>
                        </a:lnSpc>
                        <a:buFont typeface="Arial"/>
                        <a:buChar char="•"/>
                      </a:pPr>
                      <a:r>
                        <a:rPr lang="en-US" sz="1200">
                          <a:solidFill>
                            <a:srgbClr val="404040"/>
                          </a:solidFill>
                          <a:latin typeface="Barlow" panose="00000500000000000000" pitchFamily="2" charset="0"/>
                        </a:rPr>
                        <a:t>Federal student loans are dischargeable upon death. </a:t>
                      </a:r>
                    </a:p>
                  </a:txBody>
                  <a:tcPr marL="91255" marR="91255" marT="91255" marB="91255" anchor="ctr">
                    <a:lnL w="28575" cap="flat" cmpd="sng" algn="ctr">
                      <a:solidFill>
                        <a:srgbClr val="D1D3D4"/>
                      </a:solidFill>
                      <a:prstDash val="solid"/>
                      <a:round/>
                      <a:headEnd type="none" w="med" len="med"/>
                      <a:tailEnd type="none" w="med" len="med"/>
                    </a:lnL>
                    <a:lnR w="28575" cap="flat" cmpd="sng" algn="ctr">
                      <a:solidFill>
                        <a:srgbClr val="D1D3D4"/>
                      </a:solidFill>
                      <a:prstDash val="solid"/>
                      <a:round/>
                      <a:headEnd type="none" w="med" len="med"/>
                      <a:tailEnd type="none" w="med" len="med"/>
                    </a:lnR>
                    <a:lnT w="28575" cap="flat" cmpd="sng" algn="ctr">
                      <a:solidFill>
                        <a:srgbClr val="D1D3D4"/>
                      </a:solidFill>
                      <a:prstDash val="solid"/>
                      <a:round/>
                      <a:headEnd type="none" w="med" len="med"/>
                      <a:tailEnd type="none" w="med" len="med"/>
                    </a:lnT>
                    <a:lnB w="28575" cap="flat" cmpd="sng" algn="ctr">
                      <a:solidFill>
                        <a:srgbClr val="D1D3D4"/>
                      </a:solidFill>
                      <a:prstDash val="solid"/>
                      <a:round/>
                      <a:headEnd type="none" w="med" len="med"/>
                      <a:tailEnd type="none" w="med" len="med"/>
                    </a:lnB>
                    <a:solidFill>
                      <a:srgbClr val="D8ECDB"/>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1863070" cy="6428105"/>
          </a:xfrm>
          <a:custGeom>
            <a:avLst/>
            <a:gdLst/>
            <a:ahLst/>
            <a:cxnLst/>
            <a:rect l="l" t="t" r="r" b="b"/>
            <a:pathLst>
              <a:path w="17794605" h="9642157">
                <a:moveTo>
                  <a:pt x="0" y="0"/>
                </a:moveTo>
                <a:lnTo>
                  <a:pt x="17794605" y="0"/>
                </a:lnTo>
                <a:lnTo>
                  <a:pt x="17794605" y="9642157"/>
                </a:lnTo>
                <a:lnTo>
                  <a:pt x="0" y="96421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0" y="0"/>
            <a:ext cx="11862435" cy="6428105"/>
          </a:xfrm>
          <a:custGeom>
            <a:avLst/>
            <a:gdLst/>
            <a:ahLst/>
            <a:cxnLst/>
            <a:rect l="l" t="t" r="r" b="b"/>
            <a:pathLst>
              <a:path w="17793652" h="9642157">
                <a:moveTo>
                  <a:pt x="0" y="0"/>
                </a:moveTo>
                <a:lnTo>
                  <a:pt x="17793652" y="0"/>
                </a:lnTo>
                <a:lnTo>
                  <a:pt x="17793652" y="9642157"/>
                </a:lnTo>
                <a:lnTo>
                  <a:pt x="0" y="96421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8825787" y="1279815"/>
            <a:ext cx="2953647" cy="2743200"/>
          </a:xfrm>
          <a:custGeom>
            <a:avLst/>
            <a:gdLst/>
            <a:ahLst/>
            <a:cxnLst/>
            <a:rect l="l" t="t" r="r" b="b"/>
            <a:pathLst>
              <a:path w="4430471" h="4114800">
                <a:moveTo>
                  <a:pt x="0" y="0"/>
                </a:moveTo>
                <a:lnTo>
                  <a:pt x="4430471" y="0"/>
                </a:lnTo>
                <a:lnTo>
                  <a:pt x="4430471"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TextBox 5"/>
          <p:cNvSpPr txBox="1"/>
          <p:nvPr/>
        </p:nvSpPr>
        <p:spPr>
          <a:xfrm>
            <a:off x="630427" y="1983774"/>
            <a:ext cx="7903974" cy="1637308"/>
          </a:xfrm>
          <a:prstGeom prst="rect">
            <a:avLst/>
          </a:prstGeom>
        </p:spPr>
        <p:txBody>
          <a:bodyPr wrap="square" lIns="0" tIns="0" rIns="0" bIns="0" rtlCol="0" anchor="t">
            <a:spAutoFit/>
          </a:bodyPr>
          <a:lstStyle/>
          <a:p>
            <a:pPr algn="l">
              <a:lnSpc>
                <a:spcPts val="6340"/>
              </a:lnSpc>
            </a:pPr>
            <a:r>
              <a:rPr lang="en-US" sz="6600" b="1">
                <a:solidFill>
                  <a:srgbClr val="24205F"/>
                </a:solidFill>
                <a:latin typeface="Barlow Bold"/>
              </a:rPr>
              <a:t>Student Loan Repayment Checklist </a:t>
            </a:r>
          </a:p>
        </p:txBody>
      </p:sp>
      <p:sp>
        <p:nvSpPr>
          <p:cNvPr id="6" name="TextBox 5">
            <a:extLst>
              <a:ext uri="{FF2B5EF4-FFF2-40B4-BE49-F238E27FC236}">
                <a16:creationId xmlns:a16="http://schemas.microsoft.com/office/drawing/2014/main" id="{24CCAB1A-54E1-9BF9-3B94-FFACD1036E57}"/>
              </a:ext>
            </a:extLst>
          </p:cNvPr>
          <p:cNvSpPr txBox="1"/>
          <p:nvPr/>
        </p:nvSpPr>
        <p:spPr>
          <a:xfrm>
            <a:off x="129990" y="6154993"/>
            <a:ext cx="11602453" cy="923330"/>
          </a:xfrm>
          <a:prstGeom prst="rect">
            <a:avLst/>
          </a:prstGeom>
          <a:noFill/>
        </p:spPr>
        <p:txBody>
          <a:bodyPr wrap="square" rtlCol="0">
            <a:spAutoFit/>
          </a:bodyPr>
          <a:lstStyle/>
          <a:p>
            <a:pPr algn="l"/>
            <a:r>
              <a:rPr lang="en-US" spc="-50" dirty="0">
                <a:solidFill>
                  <a:schemeClr val="tx1"/>
                </a:solidFill>
              </a:rPr>
              <a:t>**this PowerPoint is not intended for use as case-specific legal advice; consult a professional with any questions before you act! </a:t>
            </a:r>
            <a:endParaRPr lang="en-US" spc="-10" dirty="0">
              <a:solidFill>
                <a:schemeClr val="tx1"/>
              </a:solidFill>
              <a:latin typeface="Barlow"/>
            </a:endParaRP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312574" y="2314480"/>
            <a:ext cx="7831455" cy="2239074"/>
          </a:xfrm>
          <a:prstGeom prst="rect">
            <a:avLst/>
          </a:prstGeom>
        </p:spPr>
        <p:txBody>
          <a:bodyPr lIns="0" tIns="0" rIns="0" bIns="0" rtlCol="0" anchor="t">
            <a:spAutoFit/>
          </a:bodyPr>
          <a:lstStyle/>
          <a:p>
            <a:pPr marL="388620" lvl="1" indent="-194310" algn="l">
              <a:lnSpc>
                <a:spcPts val="3600"/>
              </a:lnSpc>
              <a:spcBef>
                <a:spcPct val="0"/>
              </a:spcBef>
              <a:buFont typeface="Arial"/>
              <a:buChar char="•"/>
            </a:pPr>
            <a:r>
              <a:rPr lang="en-US">
                <a:solidFill>
                  <a:srgbClr val="404040"/>
                </a:solidFill>
                <a:latin typeface="Barlow"/>
              </a:rPr>
              <a:t>StudentAid.gov is the federal government’s national student loan database.</a:t>
            </a:r>
            <a:endParaRPr lang="en-US"/>
          </a:p>
          <a:p>
            <a:pPr marL="388620" lvl="1" indent="-194310" algn="l">
              <a:lnSpc>
                <a:spcPts val="3600"/>
              </a:lnSpc>
              <a:spcBef>
                <a:spcPct val="0"/>
              </a:spcBef>
              <a:buFont typeface="Arial"/>
              <a:buChar char="•"/>
            </a:pPr>
            <a:r>
              <a:rPr lang="en-US">
                <a:solidFill>
                  <a:srgbClr val="404040"/>
                </a:solidFill>
                <a:latin typeface="Barlow"/>
              </a:rPr>
              <a:t>If you have federal loans, you have an account. Reset your username/password if you forgot it, or create an account.</a:t>
            </a:r>
          </a:p>
          <a:p>
            <a:pPr marL="388620" lvl="1" indent="-194310" algn="l">
              <a:lnSpc>
                <a:spcPts val="3600"/>
              </a:lnSpc>
              <a:spcBef>
                <a:spcPct val="0"/>
              </a:spcBef>
              <a:buFont typeface="Arial"/>
              <a:buChar char="•"/>
            </a:pPr>
            <a:r>
              <a:rPr lang="en-US">
                <a:solidFill>
                  <a:srgbClr val="404040"/>
                </a:solidFill>
                <a:latin typeface="Barlow"/>
              </a:rPr>
              <a:t>Updating your contact information ensures you receive important communication regarding your loan status and repayment options.</a:t>
            </a:r>
          </a:p>
        </p:txBody>
      </p:sp>
      <p:grpSp>
        <p:nvGrpSpPr>
          <p:cNvPr id="3" name="Group 3"/>
          <p:cNvGrpSpPr/>
          <p:nvPr/>
        </p:nvGrpSpPr>
        <p:grpSpPr>
          <a:xfrm>
            <a:off x="685800" y="558964"/>
            <a:ext cx="1339937" cy="1339937"/>
            <a:chOff x="0" y="0"/>
            <a:chExt cx="812800" cy="812800"/>
          </a:xfrm>
        </p:grpSpPr>
        <p:sp>
          <p:nvSpPr>
            <p:cNvPr id="4" name="Freeform 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32A242"/>
            </a:solidFill>
          </p:spPr>
          <p:txBody>
            <a:bodyPr/>
            <a:lstStyle/>
            <a:p>
              <a:endParaRPr lang="en-US"/>
            </a:p>
          </p:txBody>
        </p:sp>
        <p:sp>
          <p:nvSpPr>
            <p:cNvPr id="5" name="TextBox 5"/>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a:p>
          </p:txBody>
        </p:sp>
      </p:grpSp>
      <p:sp>
        <p:nvSpPr>
          <p:cNvPr id="6" name="Freeform 6"/>
          <p:cNvSpPr/>
          <p:nvPr/>
        </p:nvSpPr>
        <p:spPr>
          <a:xfrm>
            <a:off x="685801" y="5202546"/>
            <a:ext cx="1108751" cy="969654"/>
          </a:xfrm>
          <a:custGeom>
            <a:avLst/>
            <a:gdLst/>
            <a:ahLst/>
            <a:cxnLst/>
            <a:rect l="l" t="t" r="r" b="b"/>
            <a:pathLst>
              <a:path w="1663127" h="1454481">
                <a:moveTo>
                  <a:pt x="0" y="0"/>
                </a:moveTo>
                <a:lnTo>
                  <a:pt x="1663127" y="0"/>
                </a:lnTo>
                <a:lnTo>
                  <a:pt x="1663127" y="1454481"/>
                </a:lnTo>
                <a:lnTo>
                  <a:pt x="0" y="14544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TextBox 7"/>
          <p:cNvSpPr txBox="1"/>
          <p:nvPr/>
        </p:nvSpPr>
        <p:spPr>
          <a:xfrm>
            <a:off x="2312574" y="562602"/>
            <a:ext cx="8584026" cy="1384995"/>
          </a:xfrm>
          <a:prstGeom prst="rect">
            <a:avLst/>
          </a:prstGeom>
        </p:spPr>
        <p:txBody>
          <a:bodyPr lIns="0" tIns="0" rIns="0" bIns="0" rtlCol="0" anchor="t">
            <a:spAutoFit/>
          </a:bodyPr>
          <a:lstStyle/>
          <a:p>
            <a:pPr algn="l">
              <a:lnSpc>
                <a:spcPts val="3600"/>
              </a:lnSpc>
              <a:spcBef>
                <a:spcPct val="0"/>
              </a:spcBef>
            </a:pPr>
            <a:r>
              <a:rPr lang="en-US" sz="3000" b="1">
                <a:solidFill>
                  <a:srgbClr val="262261"/>
                </a:solidFill>
                <a:latin typeface="Barlow Bold"/>
              </a:rPr>
              <a:t>Update your contact information with Federal Student Aid (FSA) at studentaid.gov.</a:t>
            </a:r>
          </a:p>
          <a:p>
            <a:pPr algn="l">
              <a:lnSpc>
                <a:spcPts val="3600"/>
              </a:lnSpc>
              <a:spcBef>
                <a:spcPct val="0"/>
              </a:spcBef>
            </a:pPr>
            <a:endParaRPr lang="en-US" sz="3000">
              <a:solidFill>
                <a:srgbClr val="262261"/>
              </a:solidFill>
              <a:latin typeface="Barlow Bold"/>
            </a:endParaRPr>
          </a:p>
        </p:txBody>
      </p:sp>
      <p:sp>
        <p:nvSpPr>
          <p:cNvPr id="9" name="TextBox 9"/>
          <p:cNvSpPr txBox="1"/>
          <p:nvPr/>
        </p:nvSpPr>
        <p:spPr>
          <a:xfrm>
            <a:off x="2312575" y="5319074"/>
            <a:ext cx="7527607" cy="730969"/>
          </a:xfrm>
          <a:prstGeom prst="rect">
            <a:avLst/>
          </a:prstGeom>
        </p:spPr>
        <p:txBody>
          <a:bodyPr lIns="0" tIns="0" rIns="0" bIns="0" rtlCol="0" anchor="t">
            <a:spAutoFit/>
          </a:bodyPr>
          <a:lstStyle/>
          <a:p>
            <a:pPr algn="l">
              <a:lnSpc>
                <a:spcPts val="1919"/>
              </a:lnSpc>
            </a:pPr>
            <a:r>
              <a:rPr lang="en-US" sz="1600" b="1" spc="-55">
                <a:solidFill>
                  <a:srgbClr val="404040"/>
                </a:solidFill>
                <a:latin typeface="Barlow Bold"/>
              </a:rPr>
              <a:t>Did you know? </a:t>
            </a:r>
            <a:r>
              <a:rPr lang="en-US" sz="1600" spc="-55">
                <a:solidFill>
                  <a:srgbClr val="404040"/>
                </a:solidFill>
                <a:latin typeface="Barlow"/>
              </a:rPr>
              <a:t>ED is working on streamlining borrower experience by creating the Next Generation Financial Services Environment (Next Gen FSA).  The goal is to use FSA as a central platform to manage your loans regardless of your student loan servicer. Stay tuned! </a:t>
            </a:r>
          </a:p>
        </p:txBody>
      </p:sp>
      <p:sp>
        <p:nvSpPr>
          <p:cNvPr id="10" name="TextBox 10"/>
          <p:cNvSpPr txBox="1"/>
          <p:nvPr/>
        </p:nvSpPr>
        <p:spPr>
          <a:xfrm>
            <a:off x="1296728" y="233848"/>
            <a:ext cx="1015846" cy="1895712"/>
          </a:xfrm>
          <a:prstGeom prst="rect">
            <a:avLst/>
          </a:prstGeom>
        </p:spPr>
        <p:txBody>
          <a:bodyPr lIns="0" tIns="0" rIns="0" bIns="0" rtlCol="0" anchor="t">
            <a:spAutoFit/>
          </a:bodyPr>
          <a:lstStyle/>
          <a:p>
            <a:pPr>
              <a:lnSpc>
                <a:spcPts val="16182"/>
              </a:lnSpc>
            </a:pPr>
            <a:r>
              <a:rPr lang="en-US" sz="11559">
                <a:solidFill>
                  <a:srgbClr val="FFFFFF"/>
                </a:solidFill>
                <a:latin typeface="Barlow Black" panose="00000A00000000000000" pitchFamily="2" charset="0"/>
              </a:rPr>
              <a:t>1</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3868</Words>
  <Application>Microsoft Office PowerPoint</Application>
  <PresentationFormat>Widescreen</PresentationFormat>
  <Paragraphs>348</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Arial,Sans-Serif</vt:lpstr>
      <vt:lpstr>Barlow</vt:lpstr>
      <vt:lpstr>Barlow Black</vt:lpstr>
      <vt:lpstr>Barlow Bold</vt:lpstr>
      <vt:lpstr>Barlow Heavy</vt:lpstr>
      <vt:lpstr>Barlow Ultra-Bold</vt:lpstr>
      <vt:lpstr>Calibri</vt:lpstr>
      <vt:lpstr>Fann Grotesque</vt:lpstr>
      <vt:lpstr>Fann Grotesque  </vt:lpstr>
      <vt:lpstr>Fann Grotesque Medium</vt:lpstr>
      <vt:lpstr>Fann Grotesque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akblountesq@outlook.com;akblountesq@gmail.com</dc:creator>
  <cp:lastModifiedBy>Mercedees Rees</cp:lastModifiedBy>
  <cp:revision>4</cp:revision>
  <dcterms:created xsi:type="dcterms:W3CDTF">2022-10-19T21:40:26Z</dcterms:created>
  <dcterms:modified xsi:type="dcterms:W3CDTF">2024-11-20T23:57:35Z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2022-10-18T00:00:00Z</vt:filetime>
  </property>
  <property fmtid="{D5CDD505-2E9C-101B-9397-08002B2CF9AE}" pid="3" name="Creator">
    <vt:lpwstr>Microsoft® PowerPoint® for Microsoft 365</vt:lpwstr>
  </property>
  <property fmtid="{D5CDD505-2E9C-101B-9397-08002B2CF9AE}" pid="4" name="LastSaved">
    <vt:filetime>2022-10-19T00:00:00Z</vt:filetime>
  </property>
  <property fmtid="{D5CDD505-2E9C-101B-9397-08002B2CF9AE}" pid="5" name="Producer">
    <vt:lpwstr>Microsoft® PowerPoint® for Microsoft 365</vt:lpwstr>
  </property>
</Properties>
</file>